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3"/>
  </p:notesMasterIdLst>
  <p:sldIdLst>
    <p:sldId id="256" r:id="rId2"/>
    <p:sldId id="320" r:id="rId3"/>
    <p:sldId id="304" r:id="rId4"/>
    <p:sldId id="315" r:id="rId5"/>
    <p:sldId id="309" r:id="rId6"/>
    <p:sldId id="313" r:id="rId7"/>
    <p:sldId id="310" r:id="rId8"/>
    <p:sldId id="305" r:id="rId9"/>
    <p:sldId id="307" r:id="rId10"/>
    <p:sldId id="306" r:id="rId11"/>
    <p:sldId id="312" r:id="rId12"/>
    <p:sldId id="311" r:id="rId13"/>
    <p:sldId id="308" r:id="rId14"/>
    <p:sldId id="322" r:id="rId15"/>
    <p:sldId id="317" r:id="rId16"/>
    <p:sldId id="324" r:id="rId17"/>
    <p:sldId id="316" r:id="rId18"/>
    <p:sldId id="314" r:id="rId19"/>
    <p:sldId id="318" r:id="rId20"/>
    <p:sldId id="319" r:id="rId21"/>
    <p:sldId id="268" r:id="rId22"/>
  </p:sldIdLst>
  <p:sldSz cx="12192000" cy="6858000"/>
  <p:notesSz cx="6865938" cy="9540875"/>
  <p:embeddedFontLst>
    <p:embeddedFont>
      <p:font typeface="Cambria Math" panose="02040503050406030204" pitchFamily="18" charset="0"/>
      <p:regular r:id="rId24"/>
    </p:embeddedFont>
    <p:embeddedFont>
      <p:font typeface="맑은 고딕" panose="020B0503020000020004" pitchFamily="50" charset="-127"/>
      <p:regular r:id="rId25"/>
      <p:bold r:id="rId26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안종엽" initials="안" lastIdx="3" clrIdx="0">
    <p:extLst>
      <p:ext uri="{19B8F6BF-5375-455C-9EA6-DF929625EA0E}">
        <p15:presenceInfo xmlns:p15="http://schemas.microsoft.com/office/powerpoint/2012/main" userId="안종엽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0023"/>
    <a:srgbClr val="B0002E"/>
    <a:srgbClr val="FF93AF"/>
    <a:srgbClr val="F1801F"/>
    <a:srgbClr val="D7171F"/>
    <a:srgbClr val="FD4A4A"/>
    <a:srgbClr val="0E9222"/>
    <a:srgbClr val="FE5A5A"/>
    <a:srgbClr val="FFFFFF"/>
    <a:srgbClr val="21A2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EB0F62B-8C0A-46A5-9CBD-24B2082C3E1B}" v="2217" dt="2022-11-03T11:28:11.80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125" autoAdjust="0"/>
    <p:restoredTop sz="87765" autoAdjust="0"/>
  </p:normalViewPr>
  <p:slideViewPr>
    <p:cSldViewPr snapToGrid="0">
      <p:cViewPr varScale="1">
        <p:scale>
          <a:sx n="75" d="100"/>
          <a:sy n="75" d="100"/>
        </p:scale>
        <p:origin x="1339" y="62"/>
      </p:cViewPr>
      <p:guideLst/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임 가영" userId="fbe0f6a9de0e8bf6" providerId="LiveId" clId="{0B3F5A20-23E8-48B1-A3E6-1B041BF40706}"/>
    <pc:docChg chg="modSld">
      <pc:chgData name="임 가영" userId="fbe0f6a9de0e8bf6" providerId="LiveId" clId="{0B3F5A20-23E8-48B1-A3E6-1B041BF40706}" dt="2022-11-04T03:57:20.383" v="0" actId="1076"/>
      <pc:docMkLst>
        <pc:docMk/>
      </pc:docMkLst>
      <pc:sldChg chg="modSp mod">
        <pc:chgData name="임 가영" userId="fbe0f6a9de0e8bf6" providerId="LiveId" clId="{0B3F5A20-23E8-48B1-A3E6-1B041BF40706}" dt="2022-11-04T03:57:20.383" v="0" actId="1076"/>
        <pc:sldMkLst>
          <pc:docMk/>
          <pc:sldMk cId="364014423" sldId="317"/>
        </pc:sldMkLst>
        <pc:spChg chg="mod">
          <ac:chgData name="임 가영" userId="fbe0f6a9de0e8bf6" providerId="LiveId" clId="{0B3F5A20-23E8-48B1-A3E6-1B041BF40706}" dt="2022-11-04T03:57:20.383" v="0" actId="1076"/>
          <ac:spMkLst>
            <pc:docMk/>
            <pc:sldMk cId="364014423" sldId="317"/>
            <ac:spMk id="8" creationId="{1751A2CC-0682-CAB4-E257-755578DEACD6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955E7A-5ADF-438A-AE13-9D33A8CF1CD7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C7217F7A-48DE-4D95-A9B9-F9F23A2DC77A}">
      <dgm:prSet phldrT="[텍스트]"/>
      <dgm:spPr>
        <a:ln>
          <a:solidFill>
            <a:srgbClr val="870023"/>
          </a:solidFill>
        </a:ln>
      </dgm:spPr>
      <dgm:t>
        <a:bodyPr/>
        <a:lstStyle/>
        <a:p>
          <a:pPr latinLnBrk="1"/>
          <a:r>
            <a:rPr lang="ko-KR" altLang="en-US" b="1" dirty="0" err="1">
              <a:latin typeface="+mj-lt"/>
            </a:rPr>
            <a:t>곽다인</a:t>
          </a:r>
          <a:r>
            <a:rPr lang="ko-KR" altLang="en-US" b="1" dirty="0">
              <a:latin typeface="+mj-lt"/>
            </a:rPr>
            <a:t> </a:t>
          </a:r>
          <a:r>
            <a:rPr lang="en-US" altLang="ko-KR" b="1" dirty="0">
              <a:latin typeface="+mj-lt"/>
            </a:rPr>
            <a:t>(</a:t>
          </a:r>
          <a:r>
            <a:rPr lang="ko-KR" altLang="en-US" b="1" dirty="0">
              <a:latin typeface="+mj-lt"/>
            </a:rPr>
            <a:t>석사 과정</a:t>
          </a:r>
          <a:r>
            <a:rPr lang="en-US" altLang="ko-KR" b="1" dirty="0">
              <a:latin typeface="+mj-lt"/>
            </a:rPr>
            <a:t>)</a:t>
          </a:r>
        </a:p>
        <a:p>
          <a:pPr latinLnBrk="1"/>
          <a:r>
            <a:rPr lang="ko-KR" altLang="en-US" dirty="0">
              <a:latin typeface="+mj-lt"/>
            </a:rPr>
            <a:t>소속 </a:t>
          </a:r>
          <a:r>
            <a:rPr lang="en-US" altLang="ko-KR" dirty="0">
              <a:latin typeface="+mj-lt"/>
            </a:rPr>
            <a:t>: </a:t>
          </a:r>
          <a:r>
            <a:rPr lang="ko-KR" altLang="en-US" dirty="0">
              <a:latin typeface="+mj-lt"/>
            </a:rPr>
            <a:t>기계공학과 </a:t>
          </a:r>
          <a:r>
            <a:rPr lang="ko-KR" altLang="en-US" dirty="0" err="1">
              <a:latin typeface="+mj-lt"/>
            </a:rPr>
            <a:t>이병양</a:t>
          </a:r>
          <a:r>
            <a:rPr lang="ko-KR" altLang="en-US" dirty="0">
              <a:latin typeface="+mj-lt"/>
            </a:rPr>
            <a:t> 교수님 연구실 </a:t>
          </a:r>
          <a:r>
            <a:rPr lang="en-US" altLang="ko-KR" i="1" spc="-50" dirty="0">
              <a:solidFill>
                <a:prstClr val="black"/>
              </a:solidFill>
              <a:latin typeface="+mj-lt"/>
              <a:ea typeface="맑은 고딕" panose="020B0503020000020004" pitchFamily="50" charset="-127"/>
              <a:cs typeface="Arial" panose="020B0604020202020204" pitchFamily="34" charset="0"/>
            </a:rPr>
            <a:t>Smart Multi-Functional Device Lab </a:t>
          </a:r>
          <a:endParaRPr lang="en-US" altLang="ko-KR" dirty="0">
            <a:latin typeface="+mj-lt"/>
          </a:endParaRPr>
        </a:p>
        <a:p>
          <a:pPr latinLnBrk="1"/>
          <a:r>
            <a:rPr lang="ko-KR" altLang="en-US" dirty="0">
              <a:latin typeface="+mj-lt"/>
            </a:rPr>
            <a:t>연구 경력</a:t>
          </a:r>
          <a:r>
            <a:rPr lang="en-US" altLang="ko-KR" dirty="0">
              <a:latin typeface="+mj-lt"/>
            </a:rPr>
            <a:t>: </a:t>
          </a:r>
          <a:r>
            <a:rPr lang="ko-KR" altLang="en-US" dirty="0">
              <a:latin typeface="+mj-lt"/>
            </a:rPr>
            <a:t>고분자 물성</a:t>
          </a:r>
          <a:r>
            <a:rPr lang="en-US" altLang="ko-KR" dirty="0">
              <a:latin typeface="+mj-lt"/>
            </a:rPr>
            <a:t>, DOPO derivative </a:t>
          </a:r>
          <a:r>
            <a:rPr lang="ko-KR" altLang="en-US" dirty="0">
              <a:latin typeface="+mj-lt"/>
            </a:rPr>
            <a:t>합성</a:t>
          </a:r>
        </a:p>
      </dgm:t>
    </dgm:pt>
    <dgm:pt modelId="{2A414031-99EB-43CD-AFEE-17A2AAB3E65F}" type="parTrans" cxnId="{8848752B-2546-4B95-8A1A-D8EF5B51906F}">
      <dgm:prSet/>
      <dgm:spPr/>
      <dgm:t>
        <a:bodyPr/>
        <a:lstStyle/>
        <a:p>
          <a:pPr latinLnBrk="1"/>
          <a:endParaRPr lang="ko-KR" altLang="en-US">
            <a:latin typeface="+mj-lt"/>
          </a:endParaRPr>
        </a:p>
      </dgm:t>
    </dgm:pt>
    <dgm:pt modelId="{A3FF82DB-C7C3-472D-9539-96EC115C4B8A}" type="sibTrans" cxnId="{8848752B-2546-4B95-8A1A-D8EF5B51906F}">
      <dgm:prSet/>
      <dgm:spPr/>
      <dgm:t>
        <a:bodyPr/>
        <a:lstStyle/>
        <a:p>
          <a:pPr latinLnBrk="1"/>
          <a:endParaRPr lang="ko-KR" altLang="en-US">
            <a:latin typeface="+mj-lt"/>
          </a:endParaRPr>
        </a:p>
      </dgm:t>
    </dgm:pt>
    <dgm:pt modelId="{E3A88B1B-E692-4CF4-9D81-E2833FBB1169}">
      <dgm:prSet phldrT="[텍스트]"/>
      <dgm:spPr>
        <a:ln>
          <a:solidFill>
            <a:srgbClr val="870023"/>
          </a:solidFill>
        </a:ln>
      </dgm:spPr>
      <dgm:t>
        <a:bodyPr/>
        <a:lstStyle/>
        <a:p>
          <a:pPr latinLnBrk="1"/>
          <a:r>
            <a:rPr lang="ko-KR" altLang="en-US" b="1" dirty="0" err="1">
              <a:latin typeface="+mj-lt"/>
            </a:rPr>
            <a:t>필감성</a:t>
          </a:r>
          <a:r>
            <a:rPr lang="ko-KR" altLang="en-US" b="1" dirty="0">
              <a:latin typeface="+mj-lt"/>
            </a:rPr>
            <a:t> </a:t>
          </a:r>
          <a:r>
            <a:rPr lang="en-US" altLang="ko-KR" b="1" dirty="0">
              <a:latin typeface="+mj-lt"/>
            </a:rPr>
            <a:t>(</a:t>
          </a:r>
          <a:r>
            <a:rPr lang="ko-KR" altLang="en-US" b="1" dirty="0">
              <a:latin typeface="+mj-lt"/>
            </a:rPr>
            <a:t>박사 과정</a:t>
          </a:r>
          <a:r>
            <a:rPr lang="en-US" altLang="ko-KR" b="1" dirty="0">
              <a:latin typeface="+mj-lt"/>
            </a:rPr>
            <a:t>)</a:t>
          </a:r>
        </a:p>
        <a:p>
          <a:pPr latinLnBrk="1"/>
          <a:r>
            <a:rPr lang="ko-KR" altLang="en-US" dirty="0">
              <a:latin typeface="+mj-lt"/>
            </a:rPr>
            <a:t>소속</a:t>
          </a:r>
          <a:r>
            <a:rPr lang="en-US" altLang="ko-KR" dirty="0">
              <a:latin typeface="+mj-lt"/>
            </a:rPr>
            <a:t>: </a:t>
          </a:r>
          <a:r>
            <a:rPr lang="ko-KR" altLang="en-US" dirty="0">
              <a:latin typeface="+mj-lt"/>
            </a:rPr>
            <a:t>전기전자공학과 주병권 교수님 연구실 </a:t>
          </a:r>
          <a:r>
            <a:rPr lang="en-US" b="0" i="1" dirty="0" err="1">
              <a:latin typeface="+mj-lt"/>
            </a:rPr>
            <a:t>DIsplay</a:t>
          </a:r>
          <a:r>
            <a:rPr lang="en-US" b="0" i="1" dirty="0">
              <a:latin typeface="+mj-lt"/>
            </a:rPr>
            <a:t> And </a:t>
          </a:r>
          <a:r>
            <a:rPr lang="en-US" b="0" i="1" dirty="0" err="1">
              <a:latin typeface="+mj-lt"/>
            </a:rPr>
            <a:t>Nanosensor</a:t>
          </a:r>
          <a:r>
            <a:rPr lang="en-US" b="0" i="1" dirty="0">
              <a:latin typeface="+mj-lt"/>
            </a:rPr>
            <a:t> Lab</a:t>
          </a:r>
        </a:p>
        <a:p>
          <a:pPr latinLnBrk="1"/>
          <a:r>
            <a:rPr lang="ko-KR" altLang="en-US" i="0" dirty="0">
              <a:latin typeface="+mj-lt"/>
            </a:rPr>
            <a:t>연구 경력</a:t>
          </a:r>
          <a:r>
            <a:rPr lang="en-US" altLang="ko-KR" i="0" dirty="0">
              <a:latin typeface="+mj-lt"/>
            </a:rPr>
            <a:t>: </a:t>
          </a:r>
          <a:r>
            <a:rPr lang="ko-KR" altLang="en-US" i="0" dirty="0">
              <a:latin typeface="+mj-lt"/>
            </a:rPr>
            <a:t>디스플레이 </a:t>
          </a:r>
          <a:r>
            <a:rPr lang="en-US" altLang="ko-KR" i="0" dirty="0">
              <a:latin typeface="+mj-lt"/>
            </a:rPr>
            <a:t>encapsulation, </a:t>
          </a:r>
          <a:r>
            <a:rPr lang="ko-KR" altLang="en-US" i="0" dirty="0">
              <a:latin typeface="+mj-lt"/>
            </a:rPr>
            <a:t>입자 분산</a:t>
          </a:r>
          <a:r>
            <a:rPr lang="en-US" altLang="ko-KR" i="0" dirty="0">
              <a:latin typeface="+mj-lt"/>
            </a:rPr>
            <a:t>, </a:t>
          </a:r>
          <a:r>
            <a:rPr lang="ko-KR" altLang="en-US" i="0" dirty="0">
              <a:latin typeface="+mj-lt"/>
            </a:rPr>
            <a:t>방열</a:t>
          </a:r>
          <a:endParaRPr lang="en-US" altLang="ko-KR" i="0" dirty="0">
            <a:latin typeface="+mj-lt"/>
          </a:endParaRPr>
        </a:p>
      </dgm:t>
    </dgm:pt>
    <dgm:pt modelId="{C93A97CE-2F24-4574-AE29-86DAA331FF02}" type="parTrans" cxnId="{873E709D-2FDA-4DB9-A892-3E64219BBEBC}">
      <dgm:prSet/>
      <dgm:spPr/>
      <dgm:t>
        <a:bodyPr/>
        <a:lstStyle/>
        <a:p>
          <a:pPr latinLnBrk="1"/>
          <a:endParaRPr lang="ko-KR" altLang="en-US">
            <a:latin typeface="+mj-lt"/>
          </a:endParaRPr>
        </a:p>
      </dgm:t>
    </dgm:pt>
    <dgm:pt modelId="{F2B843EC-CD97-4B01-9502-A9B4C7A9B48E}" type="sibTrans" cxnId="{873E709D-2FDA-4DB9-A892-3E64219BBEBC}">
      <dgm:prSet/>
      <dgm:spPr/>
      <dgm:t>
        <a:bodyPr/>
        <a:lstStyle/>
        <a:p>
          <a:pPr latinLnBrk="1"/>
          <a:endParaRPr lang="ko-KR" altLang="en-US">
            <a:latin typeface="+mj-lt"/>
          </a:endParaRPr>
        </a:p>
      </dgm:t>
    </dgm:pt>
    <dgm:pt modelId="{ECBEB3B8-CA20-4D9E-9B03-52D94B1C4F64}">
      <dgm:prSet phldrT="[텍스트]"/>
      <dgm:spPr>
        <a:ln>
          <a:solidFill>
            <a:srgbClr val="870023"/>
          </a:solidFill>
        </a:ln>
      </dgm:spPr>
      <dgm:t>
        <a:bodyPr/>
        <a:lstStyle/>
        <a:p>
          <a:pPr latinLnBrk="1"/>
          <a:r>
            <a:rPr lang="ko-KR" altLang="en-US" b="1" dirty="0">
              <a:latin typeface="+mj-lt"/>
            </a:rPr>
            <a:t>임가영 </a:t>
          </a:r>
          <a:r>
            <a:rPr lang="en-US" altLang="ko-KR" b="1" dirty="0">
              <a:latin typeface="+mj-lt"/>
            </a:rPr>
            <a:t>(</a:t>
          </a:r>
          <a:r>
            <a:rPr lang="ko-KR" altLang="en-US" b="1" dirty="0">
              <a:latin typeface="+mj-lt"/>
            </a:rPr>
            <a:t>석사 과정</a:t>
          </a:r>
          <a:r>
            <a:rPr lang="en-US" altLang="ko-KR" b="1" dirty="0">
              <a:latin typeface="+mj-lt"/>
            </a:rPr>
            <a:t>)</a:t>
          </a:r>
        </a:p>
        <a:p>
          <a:pPr latinLnBrk="1"/>
          <a:r>
            <a:rPr lang="ko-KR" altLang="en-US" dirty="0">
              <a:latin typeface="+mj-lt"/>
            </a:rPr>
            <a:t>소속</a:t>
          </a:r>
          <a:r>
            <a:rPr lang="en-US" altLang="ko-KR" dirty="0">
              <a:latin typeface="+mj-lt"/>
            </a:rPr>
            <a:t>: </a:t>
          </a:r>
          <a:r>
            <a:rPr lang="ko-KR" altLang="en-US" dirty="0">
              <a:latin typeface="+mj-lt"/>
            </a:rPr>
            <a:t>화학과 </a:t>
          </a:r>
          <a:r>
            <a:rPr lang="ko-KR" altLang="en-US" dirty="0" err="1">
              <a:latin typeface="+mj-lt"/>
            </a:rPr>
            <a:t>윤효재</a:t>
          </a:r>
          <a:r>
            <a:rPr lang="ko-KR" altLang="en-US" dirty="0">
              <a:latin typeface="+mj-lt"/>
            </a:rPr>
            <a:t> 교교수님 연구실 </a:t>
          </a:r>
          <a:r>
            <a:rPr lang="en-US" altLang="ko-KR" i="1" dirty="0">
              <a:latin typeface="+mj-lt"/>
            </a:rPr>
            <a:t>Molecular Electronics Lab.</a:t>
          </a:r>
        </a:p>
        <a:p>
          <a:pPr latinLnBrk="1"/>
          <a:r>
            <a:rPr lang="ko-KR" altLang="en-US" dirty="0">
              <a:latin typeface="+mj-lt"/>
            </a:rPr>
            <a:t>연구 경력</a:t>
          </a:r>
          <a:r>
            <a:rPr lang="en-US" altLang="ko-KR" dirty="0">
              <a:latin typeface="+mj-lt"/>
            </a:rPr>
            <a:t>: </a:t>
          </a:r>
          <a:r>
            <a:rPr lang="ko-KR" altLang="en-US" dirty="0">
              <a:latin typeface="+mj-lt"/>
            </a:rPr>
            <a:t>유</a:t>
          </a:r>
          <a:r>
            <a:rPr lang="en-US" altLang="ko-KR" dirty="0">
              <a:latin typeface="+mj-lt"/>
            </a:rPr>
            <a:t>/</a:t>
          </a:r>
          <a:r>
            <a:rPr lang="ko-KR" altLang="en-US" dirty="0">
              <a:latin typeface="+mj-lt"/>
            </a:rPr>
            <a:t>무기 합성</a:t>
          </a:r>
          <a:r>
            <a:rPr lang="en-US" altLang="ko-KR" dirty="0">
              <a:latin typeface="+mj-lt"/>
            </a:rPr>
            <a:t>, </a:t>
          </a:r>
          <a:r>
            <a:rPr lang="ko-KR" altLang="en-US" dirty="0">
              <a:latin typeface="+mj-lt"/>
            </a:rPr>
            <a:t>방열</a:t>
          </a:r>
          <a:endParaRPr lang="en-US" altLang="ko-KR" dirty="0">
            <a:latin typeface="+mj-lt"/>
          </a:endParaRPr>
        </a:p>
      </dgm:t>
    </dgm:pt>
    <dgm:pt modelId="{6B01F981-0F4E-484C-8D67-1739268BF139}" type="parTrans" cxnId="{B2A246C8-CF66-445D-A115-58F3DACCFEB8}">
      <dgm:prSet/>
      <dgm:spPr/>
      <dgm:t>
        <a:bodyPr/>
        <a:lstStyle/>
        <a:p>
          <a:pPr latinLnBrk="1"/>
          <a:endParaRPr lang="ko-KR" altLang="en-US">
            <a:latin typeface="+mj-lt"/>
          </a:endParaRPr>
        </a:p>
      </dgm:t>
    </dgm:pt>
    <dgm:pt modelId="{E9C87E3E-DCD3-4BFF-B66D-47E4C9C1BEC5}" type="sibTrans" cxnId="{B2A246C8-CF66-445D-A115-58F3DACCFEB8}">
      <dgm:prSet/>
      <dgm:spPr/>
      <dgm:t>
        <a:bodyPr/>
        <a:lstStyle/>
        <a:p>
          <a:pPr latinLnBrk="1"/>
          <a:endParaRPr lang="ko-KR" altLang="en-US">
            <a:latin typeface="+mj-lt"/>
          </a:endParaRPr>
        </a:p>
      </dgm:t>
    </dgm:pt>
    <dgm:pt modelId="{79D9BF5D-024D-4DE4-A9FB-43D8E890B6D5}" type="pres">
      <dgm:prSet presAssocID="{44955E7A-5ADF-438A-AE13-9D33A8CF1CD7}" presName="Name0" presStyleCnt="0">
        <dgm:presLayoutVars>
          <dgm:dir/>
          <dgm:resizeHandles val="exact"/>
        </dgm:presLayoutVars>
      </dgm:prSet>
      <dgm:spPr/>
    </dgm:pt>
    <dgm:pt modelId="{DCB3AFE6-96CF-4BAE-A85E-1D032A268DB7}" type="pres">
      <dgm:prSet presAssocID="{C7217F7A-48DE-4D95-A9B9-F9F23A2DC77A}" presName="composite" presStyleCnt="0"/>
      <dgm:spPr/>
    </dgm:pt>
    <dgm:pt modelId="{79263353-836F-45CA-AA78-942D8FDCF7C7}" type="pres">
      <dgm:prSet presAssocID="{C7217F7A-48DE-4D95-A9B9-F9F23A2DC77A}" presName="rect1" presStyleLbl="trAlignAcc1" presStyleIdx="0" presStyleCnt="3" custScaleX="155818">
        <dgm:presLayoutVars>
          <dgm:bulletEnabled val="1"/>
        </dgm:presLayoutVars>
      </dgm:prSet>
      <dgm:spPr/>
    </dgm:pt>
    <dgm:pt modelId="{654394D6-EF7D-45E7-8D65-470C96E11A00}" type="pres">
      <dgm:prSet presAssocID="{C7217F7A-48DE-4D95-A9B9-F9F23A2DC77A}" presName="rect2" presStyleLbl="fgImgPlace1" presStyleIdx="0" presStyleCnt="3" custLinFactX="-41965" custLinFactNeighborX="-100000" custLinFactNeighborY="-4905"/>
      <dgm:spPr/>
    </dgm:pt>
    <dgm:pt modelId="{08D3C6D8-21D3-4C53-B6DF-5D605660B5C5}" type="pres">
      <dgm:prSet presAssocID="{A3FF82DB-C7C3-472D-9539-96EC115C4B8A}" presName="sibTrans" presStyleCnt="0"/>
      <dgm:spPr/>
    </dgm:pt>
    <dgm:pt modelId="{55454D26-A870-4063-A3CF-71E7501572D9}" type="pres">
      <dgm:prSet presAssocID="{E3A88B1B-E692-4CF4-9D81-E2833FBB1169}" presName="composite" presStyleCnt="0"/>
      <dgm:spPr/>
    </dgm:pt>
    <dgm:pt modelId="{26570571-4547-4129-88D5-710014D9D685}" type="pres">
      <dgm:prSet presAssocID="{E3A88B1B-E692-4CF4-9D81-E2833FBB1169}" presName="rect1" presStyleLbl="trAlignAcc1" presStyleIdx="1" presStyleCnt="3" custScaleX="155818">
        <dgm:presLayoutVars>
          <dgm:bulletEnabled val="1"/>
        </dgm:presLayoutVars>
      </dgm:prSet>
      <dgm:spPr/>
    </dgm:pt>
    <dgm:pt modelId="{FCE35EE0-9883-4FB1-A130-A5F94A99A472}" type="pres">
      <dgm:prSet presAssocID="{E3A88B1B-E692-4CF4-9D81-E2833FBB1169}" presName="rect2" presStyleLbl="fgImgPlace1" presStyleIdx="1" presStyleCnt="3" custLinFactX="-41965" custLinFactNeighborX="-100000" custLinFactNeighborY="-4905"/>
      <dgm:spPr/>
    </dgm:pt>
    <dgm:pt modelId="{0A96EAF9-942E-40B2-B6A1-948E2360C952}" type="pres">
      <dgm:prSet presAssocID="{F2B843EC-CD97-4B01-9502-A9B4C7A9B48E}" presName="sibTrans" presStyleCnt="0"/>
      <dgm:spPr/>
    </dgm:pt>
    <dgm:pt modelId="{5A048E34-FE43-4F09-9353-573C1F720DBE}" type="pres">
      <dgm:prSet presAssocID="{ECBEB3B8-CA20-4D9E-9B03-52D94B1C4F64}" presName="composite" presStyleCnt="0"/>
      <dgm:spPr/>
    </dgm:pt>
    <dgm:pt modelId="{98C6B6BD-1504-4717-9BDD-632FF60D136A}" type="pres">
      <dgm:prSet presAssocID="{ECBEB3B8-CA20-4D9E-9B03-52D94B1C4F64}" presName="rect1" presStyleLbl="trAlignAcc1" presStyleIdx="2" presStyleCnt="3" custScaleX="155818">
        <dgm:presLayoutVars>
          <dgm:bulletEnabled val="1"/>
        </dgm:presLayoutVars>
      </dgm:prSet>
      <dgm:spPr/>
    </dgm:pt>
    <dgm:pt modelId="{89C77A8F-D26F-4D9F-87A8-349956B98835}" type="pres">
      <dgm:prSet presAssocID="{ECBEB3B8-CA20-4D9E-9B03-52D94B1C4F64}" presName="rect2" presStyleLbl="fgImgPlace1" presStyleIdx="2" presStyleCnt="3" custLinFactX="-41965" custLinFactNeighborX="-100000" custLinFactNeighborY="-4905"/>
      <dgm:spPr/>
    </dgm:pt>
  </dgm:ptLst>
  <dgm:cxnLst>
    <dgm:cxn modelId="{00B8F919-9D41-4AFD-9352-A067A71DEF34}" type="presOf" srcId="{ECBEB3B8-CA20-4D9E-9B03-52D94B1C4F64}" destId="{98C6B6BD-1504-4717-9BDD-632FF60D136A}" srcOrd="0" destOrd="0" presId="urn:microsoft.com/office/officeart/2008/layout/PictureStrips"/>
    <dgm:cxn modelId="{8848752B-2546-4B95-8A1A-D8EF5B51906F}" srcId="{44955E7A-5ADF-438A-AE13-9D33A8CF1CD7}" destId="{C7217F7A-48DE-4D95-A9B9-F9F23A2DC77A}" srcOrd="0" destOrd="0" parTransId="{2A414031-99EB-43CD-AFEE-17A2AAB3E65F}" sibTransId="{A3FF82DB-C7C3-472D-9539-96EC115C4B8A}"/>
    <dgm:cxn modelId="{6EE4EE49-641C-4CE9-BCFD-4C35136743D7}" type="presOf" srcId="{44955E7A-5ADF-438A-AE13-9D33A8CF1CD7}" destId="{79D9BF5D-024D-4DE4-A9FB-43D8E890B6D5}" srcOrd="0" destOrd="0" presId="urn:microsoft.com/office/officeart/2008/layout/PictureStrips"/>
    <dgm:cxn modelId="{3730E36B-1DC6-4523-AC91-DBD704E98670}" type="presOf" srcId="{C7217F7A-48DE-4D95-A9B9-F9F23A2DC77A}" destId="{79263353-836F-45CA-AA78-942D8FDCF7C7}" srcOrd="0" destOrd="0" presId="urn:microsoft.com/office/officeart/2008/layout/PictureStrips"/>
    <dgm:cxn modelId="{873E709D-2FDA-4DB9-A892-3E64219BBEBC}" srcId="{44955E7A-5ADF-438A-AE13-9D33A8CF1CD7}" destId="{E3A88B1B-E692-4CF4-9D81-E2833FBB1169}" srcOrd="1" destOrd="0" parTransId="{C93A97CE-2F24-4574-AE29-86DAA331FF02}" sibTransId="{F2B843EC-CD97-4B01-9502-A9B4C7A9B48E}"/>
    <dgm:cxn modelId="{B2A246C8-CF66-445D-A115-58F3DACCFEB8}" srcId="{44955E7A-5ADF-438A-AE13-9D33A8CF1CD7}" destId="{ECBEB3B8-CA20-4D9E-9B03-52D94B1C4F64}" srcOrd="2" destOrd="0" parTransId="{6B01F981-0F4E-484C-8D67-1739268BF139}" sibTransId="{E9C87E3E-DCD3-4BFF-B66D-47E4C9C1BEC5}"/>
    <dgm:cxn modelId="{A53BDEE0-240B-472F-BCB1-CCAD94E31B93}" type="presOf" srcId="{E3A88B1B-E692-4CF4-9D81-E2833FBB1169}" destId="{26570571-4547-4129-88D5-710014D9D685}" srcOrd="0" destOrd="0" presId="urn:microsoft.com/office/officeart/2008/layout/PictureStrips"/>
    <dgm:cxn modelId="{55C88EA9-52E1-4F20-80D6-CC72E551B8E5}" type="presParOf" srcId="{79D9BF5D-024D-4DE4-A9FB-43D8E890B6D5}" destId="{DCB3AFE6-96CF-4BAE-A85E-1D032A268DB7}" srcOrd="0" destOrd="0" presId="urn:microsoft.com/office/officeart/2008/layout/PictureStrips"/>
    <dgm:cxn modelId="{B5701A71-6C17-44D1-A5BC-861B7C101F37}" type="presParOf" srcId="{DCB3AFE6-96CF-4BAE-A85E-1D032A268DB7}" destId="{79263353-836F-45CA-AA78-942D8FDCF7C7}" srcOrd="0" destOrd="0" presId="urn:microsoft.com/office/officeart/2008/layout/PictureStrips"/>
    <dgm:cxn modelId="{070BF4FF-C637-45E7-8EEA-D6589F1B3334}" type="presParOf" srcId="{DCB3AFE6-96CF-4BAE-A85E-1D032A268DB7}" destId="{654394D6-EF7D-45E7-8D65-470C96E11A00}" srcOrd="1" destOrd="0" presId="urn:microsoft.com/office/officeart/2008/layout/PictureStrips"/>
    <dgm:cxn modelId="{C1244F78-CFF9-470E-AAE4-58BD51D34442}" type="presParOf" srcId="{79D9BF5D-024D-4DE4-A9FB-43D8E890B6D5}" destId="{08D3C6D8-21D3-4C53-B6DF-5D605660B5C5}" srcOrd="1" destOrd="0" presId="urn:microsoft.com/office/officeart/2008/layout/PictureStrips"/>
    <dgm:cxn modelId="{11F2C472-43CD-4289-925C-92D79DC9E4CE}" type="presParOf" srcId="{79D9BF5D-024D-4DE4-A9FB-43D8E890B6D5}" destId="{55454D26-A870-4063-A3CF-71E7501572D9}" srcOrd="2" destOrd="0" presId="urn:microsoft.com/office/officeart/2008/layout/PictureStrips"/>
    <dgm:cxn modelId="{ADC86CB3-EC1E-4424-8B8B-26D7024C3C78}" type="presParOf" srcId="{55454D26-A870-4063-A3CF-71E7501572D9}" destId="{26570571-4547-4129-88D5-710014D9D685}" srcOrd="0" destOrd="0" presId="urn:microsoft.com/office/officeart/2008/layout/PictureStrips"/>
    <dgm:cxn modelId="{0DAE5AA7-1E78-43A2-82A4-48295FA343A1}" type="presParOf" srcId="{55454D26-A870-4063-A3CF-71E7501572D9}" destId="{FCE35EE0-9883-4FB1-A130-A5F94A99A472}" srcOrd="1" destOrd="0" presId="urn:microsoft.com/office/officeart/2008/layout/PictureStrips"/>
    <dgm:cxn modelId="{4EEB4F30-651D-4E29-8791-F057D77C345A}" type="presParOf" srcId="{79D9BF5D-024D-4DE4-A9FB-43D8E890B6D5}" destId="{0A96EAF9-942E-40B2-B6A1-948E2360C952}" srcOrd="3" destOrd="0" presId="urn:microsoft.com/office/officeart/2008/layout/PictureStrips"/>
    <dgm:cxn modelId="{1F5392B1-669C-4325-A5D4-009A7CF36B03}" type="presParOf" srcId="{79D9BF5D-024D-4DE4-A9FB-43D8E890B6D5}" destId="{5A048E34-FE43-4F09-9353-573C1F720DBE}" srcOrd="4" destOrd="0" presId="urn:microsoft.com/office/officeart/2008/layout/PictureStrips"/>
    <dgm:cxn modelId="{A3F424C8-1D08-449B-9E0A-9D03FCDD0CAE}" type="presParOf" srcId="{5A048E34-FE43-4F09-9353-573C1F720DBE}" destId="{98C6B6BD-1504-4717-9BDD-632FF60D136A}" srcOrd="0" destOrd="0" presId="urn:microsoft.com/office/officeart/2008/layout/PictureStrips"/>
    <dgm:cxn modelId="{70CA54DB-470E-4D85-A892-4C2964DEDDA1}" type="presParOf" srcId="{5A048E34-FE43-4F09-9353-573C1F720DBE}" destId="{89C77A8F-D26F-4D9F-87A8-349956B98835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4E256BF-311A-4192-9F99-0E68C10A57A7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pPr latinLnBrk="1"/>
          <a:endParaRPr lang="ko-KR" altLang="en-US"/>
        </a:p>
      </dgm:t>
    </dgm:pt>
    <dgm:pt modelId="{77504709-C071-408B-9857-822D3D9B8FA9}">
      <dgm:prSet phldrT="[텍스트]" custT="1"/>
      <dgm:spPr>
        <a:solidFill>
          <a:srgbClr val="870023">
            <a:alpha val="87000"/>
          </a:srgbClr>
        </a:solidFill>
      </dgm:spPr>
      <dgm:t>
        <a:bodyPr/>
        <a:lstStyle/>
        <a:p>
          <a:pPr latinLnBrk="1"/>
          <a:r>
            <a:rPr lang="ko-KR" altLang="en-US" sz="1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가열 </a:t>
          </a:r>
          <a:r>
            <a:rPr lang="en-US" altLang="ko-KR" sz="1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Heating </a:t>
          </a:r>
        </a:p>
        <a:p>
          <a:pPr latinLnBrk="1"/>
          <a:r>
            <a:rPr lang="ko-KR" altLang="en-US" sz="1600" i="0" u="none" dirty="0">
              <a:solidFill>
                <a:schemeClr val="bg1"/>
              </a:solidFill>
            </a:rPr>
            <a:t>온도가 높아짐</a:t>
          </a:r>
          <a:endParaRPr lang="ko-KR" altLang="en-US" sz="1900" i="0" u="none" dirty="0">
            <a:solidFill>
              <a:schemeClr val="bg1"/>
            </a:solidFill>
          </a:endParaRPr>
        </a:p>
      </dgm:t>
    </dgm:pt>
    <dgm:pt modelId="{1450D594-5895-4255-A696-266D1CFB43C4}" type="parTrans" cxnId="{D932F52C-D799-404F-A80F-E9746650445C}">
      <dgm:prSet/>
      <dgm:spPr/>
      <dgm:t>
        <a:bodyPr/>
        <a:lstStyle/>
        <a:p>
          <a:pPr latinLnBrk="1"/>
          <a:endParaRPr lang="ko-KR" altLang="en-US"/>
        </a:p>
      </dgm:t>
    </dgm:pt>
    <dgm:pt modelId="{CD2A0C34-30C9-4F2A-9696-494976F139A2}" type="sibTrans" cxnId="{D932F52C-D799-404F-A80F-E9746650445C}">
      <dgm:prSet/>
      <dgm:spPr/>
      <dgm:t>
        <a:bodyPr/>
        <a:lstStyle/>
        <a:p>
          <a:pPr latinLnBrk="1"/>
          <a:endParaRPr lang="ko-KR" altLang="en-US"/>
        </a:p>
      </dgm:t>
    </dgm:pt>
    <dgm:pt modelId="{1C425989-E6C2-4413-8BD0-BC821D1D2E3E}">
      <dgm:prSet phldrT="[텍스트]" custT="1"/>
      <dgm:spPr>
        <a:solidFill>
          <a:srgbClr val="870023">
            <a:alpha val="58000"/>
          </a:srgbClr>
        </a:solidFill>
      </dgm:spPr>
      <dgm:t>
        <a:bodyPr/>
        <a:lstStyle/>
        <a:p>
          <a:pPr latinLnBrk="1"/>
          <a:r>
            <a:rPr lang="ko-KR" altLang="en-US" sz="1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분해</a:t>
          </a:r>
          <a:r>
            <a:rPr lang="en-US" altLang="ko-KR" sz="1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Decomposition </a:t>
          </a:r>
        </a:p>
        <a:p>
          <a:pPr latinLnBrk="1"/>
          <a:r>
            <a:rPr lang="ko-KR" altLang="en-US" sz="1600" dirty="0"/>
            <a:t>결합이 끊어지고</a:t>
          </a:r>
          <a:r>
            <a:rPr lang="en-US" altLang="ko-KR" sz="1600" dirty="0"/>
            <a:t>, </a:t>
          </a:r>
          <a:r>
            <a:rPr lang="ko-KR" altLang="en-US" sz="1600" dirty="0"/>
            <a:t>연소하기 쉬운 물질로 변함</a:t>
          </a:r>
          <a:endParaRPr lang="ko-KR" altLang="en-US" sz="1900" dirty="0"/>
        </a:p>
      </dgm:t>
    </dgm:pt>
    <dgm:pt modelId="{0B2A4962-F392-4816-8140-417D5B3B8140}" type="parTrans" cxnId="{7F4A1E12-2DA1-45AB-B0E3-DC5C12FEC61A}">
      <dgm:prSet/>
      <dgm:spPr/>
      <dgm:t>
        <a:bodyPr/>
        <a:lstStyle/>
        <a:p>
          <a:pPr latinLnBrk="1"/>
          <a:endParaRPr lang="ko-KR" altLang="en-US"/>
        </a:p>
      </dgm:t>
    </dgm:pt>
    <dgm:pt modelId="{08FE900B-84FF-4919-92B8-9C6593800563}" type="sibTrans" cxnId="{7F4A1E12-2DA1-45AB-B0E3-DC5C12FEC61A}">
      <dgm:prSet/>
      <dgm:spPr/>
      <dgm:t>
        <a:bodyPr/>
        <a:lstStyle/>
        <a:p>
          <a:pPr latinLnBrk="1"/>
          <a:endParaRPr lang="ko-KR" altLang="en-US"/>
        </a:p>
      </dgm:t>
    </dgm:pt>
    <dgm:pt modelId="{FBCF377F-A1DB-462B-A87F-28B29D895612}">
      <dgm:prSet phldrT="[텍스트]" custT="1"/>
      <dgm:spPr>
        <a:solidFill>
          <a:srgbClr val="870023">
            <a:alpha val="40000"/>
          </a:srgbClr>
        </a:solidFill>
      </dgm:spPr>
      <dgm:t>
        <a:bodyPr/>
        <a:lstStyle/>
        <a:p>
          <a:pPr latinLnBrk="1"/>
          <a:r>
            <a:rPr lang="ko-KR" altLang="en-US" sz="1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점화</a:t>
          </a:r>
          <a:r>
            <a:rPr lang="en-US" altLang="ko-KR" sz="1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Ignition </a:t>
          </a:r>
        </a:p>
        <a:p>
          <a:pPr latinLnBrk="1"/>
          <a:r>
            <a:rPr lang="ko-KR" altLang="en-US" sz="1600" dirty="0"/>
            <a:t>가연성 가스가 산소속에서 점화되어 연소가 시작 됨</a:t>
          </a:r>
          <a:endParaRPr lang="ko-KR" altLang="en-US" sz="1900" dirty="0"/>
        </a:p>
      </dgm:t>
    </dgm:pt>
    <dgm:pt modelId="{DBB66877-15D0-41AA-A268-92E69DC06658}" type="parTrans" cxnId="{AD601FE6-4331-4B90-B00C-AA170616AC2D}">
      <dgm:prSet/>
      <dgm:spPr/>
      <dgm:t>
        <a:bodyPr/>
        <a:lstStyle/>
        <a:p>
          <a:pPr latinLnBrk="1"/>
          <a:endParaRPr lang="ko-KR" altLang="en-US"/>
        </a:p>
      </dgm:t>
    </dgm:pt>
    <dgm:pt modelId="{49D119CA-A389-4C2D-9D5A-E9AD37E75920}" type="sibTrans" cxnId="{AD601FE6-4331-4B90-B00C-AA170616AC2D}">
      <dgm:prSet/>
      <dgm:spPr/>
      <dgm:t>
        <a:bodyPr/>
        <a:lstStyle/>
        <a:p>
          <a:pPr latinLnBrk="1"/>
          <a:endParaRPr lang="ko-KR" altLang="en-US"/>
        </a:p>
      </dgm:t>
    </dgm:pt>
    <dgm:pt modelId="{F4A5B749-4075-4E7C-8AF9-F6C96C11DE8F}">
      <dgm:prSet phldrT="[텍스트]"/>
      <dgm:spPr/>
      <dgm:t>
        <a:bodyPr/>
        <a:lstStyle/>
        <a:p>
          <a:pPr latinLnBrk="1"/>
          <a:r>
            <a: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연소 </a:t>
          </a:r>
          <a:r>
            <a:rPr lang="en-US" altLang="ko-K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Combustion </a:t>
          </a:r>
        </a:p>
        <a:p>
          <a:pPr latinLnBrk="1"/>
          <a:r>
            <a:rPr lang="ko-KR" altLang="en-US" dirty="0"/>
            <a:t>일정한 양의 열을 방출 함</a:t>
          </a:r>
        </a:p>
      </dgm:t>
    </dgm:pt>
    <dgm:pt modelId="{B25D8198-DA5F-4C81-AB49-44E2E52A5EB8}" type="parTrans" cxnId="{A2CC0D2A-3CE1-4B78-93AE-CB617E94DF4E}">
      <dgm:prSet/>
      <dgm:spPr/>
      <dgm:t>
        <a:bodyPr/>
        <a:lstStyle/>
        <a:p>
          <a:pPr latinLnBrk="1"/>
          <a:endParaRPr lang="ko-KR" altLang="en-US"/>
        </a:p>
      </dgm:t>
    </dgm:pt>
    <dgm:pt modelId="{E64602E5-3F80-4426-BB10-3DD9C7C5BE05}" type="sibTrans" cxnId="{A2CC0D2A-3CE1-4B78-93AE-CB617E94DF4E}">
      <dgm:prSet/>
      <dgm:spPr/>
      <dgm:t>
        <a:bodyPr/>
        <a:lstStyle/>
        <a:p>
          <a:pPr latinLnBrk="1"/>
          <a:endParaRPr lang="ko-KR" altLang="en-US"/>
        </a:p>
      </dgm:t>
    </dgm:pt>
    <dgm:pt modelId="{AA0B6121-E182-4542-AB4F-4FA2370667C4}">
      <dgm:prSet phldrT="[텍스트]"/>
      <dgm:spPr/>
      <dgm:t>
        <a:bodyPr/>
        <a:lstStyle/>
        <a:p>
          <a:pPr latinLnBrk="1"/>
          <a:r>
            <a:rPr lang="ko-KR" altLang="en-US" b="1" u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연소확대 </a:t>
          </a:r>
          <a:r>
            <a:rPr lang="en-US" altLang="ko-KR" b="1" u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Propagation </a:t>
          </a:r>
        </a:p>
        <a:p>
          <a:pPr latinLnBrk="1"/>
          <a:r>
            <a:rPr lang="ko-KR" altLang="en-US" dirty="0"/>
            <a:t>화염이 주변으로 전파 됨</a:t>
          </a:r>
        </a:p>
      </dgm:t>
    </dgm:pt>
    <dgm:pt modelId="{EA4C3BDE-4C69-4F10-94DF-EF6D759D4B77}" type="parTrans" cxnId="{C99E67A9-C147-46A4-AAD9-F9F02BF6B58D}">
      <dgm:prSet/>
      <dgm:spPr/>
      <dgm:t>
        <a:bodyPr/>
        <a:lstStyle/>
        <a:p>
          <a:pPr latinLnBrk="1"/>
          <a:endParaRPr lang="ko-KR" altLang="en-US"/>
        </a:p>
      </dgm:t>
    </dgm:pt>
    <dgm:pt modelId="{6FD937E6-E232-4D8D-9F24-50FFB58FE867}" type="sibTrans" cxnId="{C99E67A9-C147-46A4-AAD9-F9F02BF6B58D}">
      <dgm:prSet/>
      <dgm:spPr/>
      <dgm:t>
        <a:bodyPr/>
        <a:lstStyle/>
        <a:p>
          <a:pPr latinLnBrk="1"/>
          <a:endParaRPr lang="ko-KR" altLang="en-US"/>
        </a:p>
      </dgm:t>
    </dgm:pt>
    <dgm:pt modelId="{9C43A0D6-90AE-4B73-BAB1-55B3B76C489C}" type="pres">
      <dgm:prSet presAssocID="{F4E256BF-311A-4192-9F99-0E68C10A57A7}" presName="outerComposite" presStyleCnt="0">
        <dgm:presLayoutVars>
          <dgm:chMax val="5"/>
          <dgm:dir/>
          <dgm:resizeHandles val="exact"/>
        </dgm:presLayoutVars>
      </dgm:prSet>
      <dgm:spPr/>
    </dgm:pt>
    <dgm:pt modelId="{852B6642-CC39-40F7-B263-9FA2418A6317}" type="pres">
      <dgm:prSet presAssocID="{F4E256BF-311A-4192-9F99-0E68C10A57A7}" presName="dummyMaxCanvas" presStyleCnt="0">
        <dgm:presLayoutVars/>
      </dgm:prSet>
      <dgm:spPr/>
    </dgm:pt>
    <dgm:pt modelId="{39639F5C-6C3B-41F2-9293-FF9CD5E7595F}" type="pres">
      <dgm:prSet presAssocID="{F4E256BF-311A-4192-9F99-0E68C10A57A7}" presName="FiveNodes_1" presStyleLbl="node1" presStyleIdx="0" presStyleCnt="5">
        <dgm:presLayoutVars>
          <dgm:bulletEnabled val="1"/>
        </dgm:presLayoutVars>
      </dgm:prSet>
      <dgm:spPr/>
    </dgm:pt>
    <dgm:pt modelId="{5971E99F-EB3A-4A06-BA74-3130E1D928E1}" type="pres">
      <dgm:prSet presAssocID="{F4E256BF-311A-4192-9F99-0E68C10A57A7}" presName="FiveNodes_2" presStyleLbl="node1" presStyleIdx="1" presStyleCnt="5">
        <dgm:presLayoutVars>
          <dgm:bulletEnabled val="1"/>
        </dgm:presLayoutVars>
      </dgm:prSet>
      <dgm:spPr/>
    </dgm:pt>
    <dgm:pt modelId="{B52EBE1E-3FE2-4372-BAAE-0F0F9E552387}" type="pres">
      <dgm:prSet presAssocID="{F4E256BF-311A-4192-9F99-0E68C10A57A7}" presName="FiveNodes_3" presStyleLbl="node1" presStyleIdx="2" presStyleCnt="5">
        <dgm:presLayoutVars>
          <dgm:bulletEnabled val="1"/>
        </dgm:presLayoutVars>
      </dgm:prSet>
      <dgm:spPr/>
    </dgm:pt>
    <dgm:pt modelId="{7B11CF81-CCFF-4E8F-B50F-D56F1ED8EB42}" type="pres">
      <dgm:prSet presAssocID="{F4E256BF-311A-4192-9F99-0E68C10A57A7}" presName="FiveNodes_4" presStyleLbl="node1" presStyleIdx="3" presStyleCnt="5">
        <dgm:presLayoutVars>
          <dgm:bulletEnabled val="1"/>
        </dgm:presLayoutVars>
      </dgm:prSet>
      <dgm:spPr/>
    </dgm:pt>
    <dgm:pt modelId="{076DCCE8-5070-4B1D-907B-F987D7DA32E2}" type="pres">
      <dgm:prSet presAssocID="{F4E256BF-311A-4192-9F99-0E68C10A57A7}" presName="FiveNodes_5" presStyleLbl="node1" presStyleIdx="4" presStyleCnt="5">
        <dgm:presLayoutVars>
          <dgm:bulletEnabled val="1"/>
        </dgm:presLayoutVars>
      </dgm:prSet>
      <dgm:spPr/>
    </dgm:pt>
    <dgm:pt modelId="{E06F7604-3BAF-4DF2-9185-189BEF857656}" type="pres">
      <dgm:prSet presAssocID="{F4E256BF-311A-4192-9F99-0E68C10A57A7}" presName="FiveConn_1-2" presStyleLbl="fgAccFollowNode1" presStyleIdx="0" presStyleCnt="4">
        <dgm:presLayoutVars>
          <dgm:bulletEnabled val="1"/>
        </dgm:presLayoutVars>
      </dgm:prSet>
      <dgm:spPr/>
    </dgm:pt>
    <dgm:pt modelId="{3410DEB2-54B0-496A-ABBE-76D7B5DEDF64}" type="pres">
      <dgm:prSet presAssocID="{F4E256BF-311A-4192-9F99-0E68C10A57A7}" presName="FiveConn_2-3" presStyleLbl="fgAccFollowNode1" presStyleIdx="1" presStyleCnt="4">
        <dgm:presLayoutVars>
          <dgm:bulletEnabled val="1"/>
        </dgm:presLayoutVars>
      </dgm:prSet>
      <dgm:spPr/>
    </dgm:pt>
    <dgm:pt modelId="{7016143D-E634-47AF-8EEE-DB4A43E2B2AD}" type="pres">
      <dgm:prSet presAssocID="{F4E256BF-311A-4192-9F99-0E68C10A57A7}" presName="FiveConn_3-4" presStyleLbl="fgAccFollowNode1" presStyleIdx="2" presStyleCnt="4">
        <dgm:presLayoutVars>
          <dgm:bulletEnabled val="1"/>
        </dgm:presLayoutVars>
      </dgm:prSet>
      <dgm:spPr/>
    </dgm:pt>
    <dgm:pt modelId="{42B2B2B5-27C7-4991-A771-020EEFD797BC}" type="pres">
      <dgm:prSet presAssocID="{F4E256BF-311A-4192-9F99-0E68C10A57A7}" presName="FiveConn_4-5" presStyleLbl="fgAccFollowNode1" presStyleIdx="3" presStyleCnt="4">
        <dgm:presLayoutVars>
          <dgm:bulletEnabled val="1"/>
        </dgm:presLayoutVars>
      </dgm:prSet>
      <dgm:spPr/>
    </dgm:pt>
    <dgm:pt modelId="{E2B0988F-7835-45E4-A1C6-0EC7902F57B8}" type="pres">
      <dgm:prSet presAssocID="{F4E256BF-311A-4192-9F99-0E68C10A57A7}" presName="FiveNodes_1_text" presStyleLbl="node1" presStyleIdx="4" presStyleCnt="5">
        <dgm:presLayoutVars>
          <dgm:bulletEnabled val="1"/>
        </dgm:presLayoutVars>
      </dgm:prSet>
      <dgm:spPr/>
    </dgm:pt>
    <dgm:pt modelId="{0AA1AC0C-CF7A-4D67-ABD7-429BD2DF3C5F}" type="pres">
      <dgm:prSet presAssocID="{F4E256BF-311A-4192-9F99-0E68C10A57A7}" presName="FiveNodes_2_text" presStyleLbl="node1" presStyleIdx="4" presStyleCnt="5">
        <dgm:presLayoutVars>
          <dgm:bulletEnabled val="1"/>
        </dgm:presLayoutVars>
      </dgm:prSet>
      <dgm:spPr/>
    </dgm:pt>
    <dgm:pt modelId="{3BC15752-5CEA-481C-B1E6-ACE47261D334}" type="pres">
      <dgm:prSet presAssocID="{F4E256BF-311A-4192-9F99-0E68C10A57A7}" presName="FiveNodes_3_text" presStyleLbl="node1" presStyleIdx="4" presStyleCnt="5">
        <dgm:presLayoutVars>
          <dgm:bulletEnabled val="1"/>
        </dgm:presLayoutVars>
      </dgm:prSet>
      <dgm:spPr/>
    </dgm:pt>
    <dgm:pt modelId="{9D66AE6F-989A-4A86-B8B7-B8F4930E2FE5}" type="pres">
      <dgm:prSet presAssocID="{F4E256BF-311A-4192-9F99-0E68C10A57A7}" presName="FiveNodes_4_text" presStyleLbl="node1" presStyleIdx="4" presStyleCnt="5">
        <dgm:presLayoutVars>
          <dgm:bulletEnabled val="1"/>
        </dgm:presLayoutVars>
      </dgm:prSet>
      <dgm:spPr/>
    </dgm:pt>
    <dgm:pt modelId="{FD8F81D7-B1B5-4B92-94A4-1E6815BBB4CD}" type="pres">
      <dgm:prSet presAssocID="{F4E256BF-311A-4192-9F99-0E68C10A57A7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7F4A1E12-2DA1-45AB-B0E3-DC5C12FEC61A}" srcId="{F4E256BF-311A-4192-9F99-0E68C10A57A7}" destId="{1C425989-E6C2-4413-8BD0-BC821D1D2E3E}" srcOrd="1" destOrd="0" parTransId="{0B2A4962-F392-4816-8140-417D5B3B8140}" sibTransId="{08FE900B-84FF-4919-92B8-9C6593800563}"/>
    <dgm:cxn modelId="{C29BA315-F16C-4F10-B27C-C5E90417DF31}" type="presOf" srcId="{77504709-C071-408B-9857-822D3D9B8FA9}" destId="{E2B0988F-7835-45E4-A1C6-0EC7902F57B8}" srcOrd="1" destOrd="0" presId="urn:microsoft.com/office/officeart/2005/8/layout/vProcess5"/>
    <dgm:cxn modelId="{A2CC0D2A-3CE1-4B78-93AE-CB617E94DF4E}" srcId="{F4E256BF-311A-4192-9F99-0E68C10A57A7}" destId="{F4A5B749-4075-4E7C-8AF9-F6C96C11DE8F}" srcOrd="3" destOrd="0" parTransId="{B25D8198-DA5F-4C81-AB49-44E2E52A5EB8}" sibTransId="{E64602E5-3F80-4426-BB10-3DD9C7C5BE05}"/>
    <dgm:cxn modelId="{D932F52C-D799-404F-A80F-E9746650445C}" srcId="{F4E256BF-311A-4192-9F99-0E68C10A57A7}" destId="{77504709-C071-408B-9857-822D3D9B8FA9}" srcOrd="0" destOrd="0" parTransId="{1450D594-5895-4255-A696-266D1CFB43C4}" sibTransId="{CD2A0C34-30C9-4F2A-9696-494976F139A2}"/>
    <dgm:cxn modelId="{2F08B137-4FF5-4EBA-9BFD-9AFBFE4DE5EB}" type="presOf" srcId="{CD2A0C34-30C9-4F2A-9696-494976F139A2}" destId="{E06F7604-3BAF-4DF2-9185-189BEF857656}" srcOrd="0" destOrd="0" presId="urn:microsoft.com/office/officeart/2005/8/layout/vProcess5"/>
    <dgm:cxn modelId="{8FEC2C4A-A663-4160-84DD-C3FCE66CE794}" type="presOf" srcId="{F4A5B749-4075-4E7C-8AF9-F6C96C11DE8F}" destId="{7B11CF81-CCFF-4E8F-B50F-D56F1ED8EB42}" srcOrd="0" destOrd="0" presId="urn:microsoft.com/office/officeart/2005/8/layout/vProcess5"/>
    <dgm:cxn modelId="{6C4EB479-95DC-4A1C-B715-A1F4124ADF28}" type="presOf" srcId="{49D119CA-A389-4C2D-9D5A-E9AD37E75920}" destId="{7016143D-E634-47AF-8EEE-DB4A43E2B2AD}" srcOrd="0" destOrd="0" presId="urn:microsoft.com/office/officeart/2005/8/layout/vProcess5"/>
    <dgm:cxn modelId="{08A5C079-39E5-48ED-83CF-8561518E993B}" type="presOf" srcId="{F4A5B749-4075-4E7C-8AF9-F6C96C11DE8F}" destId="{9D66AE6F-989A-4A86-B8B7-B8F4930E2FE5}" srcOrd="1" destOrd="0" presId="urn:microsoft.com/office/officeart/2005/8/layout/vProcess5"/>
    <dgm:cxn modelId="{5C53B581-86E1-4DFB-988A-1E66CFD2AC3F}" type="presOf" srcId="{F4E256BF-311A-4192-9F99-0E68C10A57A7}" destId="{9C43A0D6-90AE-4B73-BAB1-55B3B76C489C}" srcOrd="0" destOrd="0" presId="urn:microsoft.com/office/officeart/2005/8/layout/vProcess5"/>
    <dgm:cxn modelId="{E745B583-D0EC-4F42-A1C3-B636CA9D6CD0}" type="presOf" srcId="{AA0B6121-E182-4542-AB4F-4FA2370667C4}" destId="{076DCCE8-5070-4B1D-907B-F987D7DA32E2}" srcOrd="0" destOrd="0" presId="urn:microsoft.com/office/officeart/2005/8/layout/vProcess5"/>
    <dgm:cxn modelId="{95B2748A-BC73-4925-A371-DA491CD794B1}" type="presOf" srcId="{1C425989-E6C2-4413-8BD0-BC821D1D2E3E}" destId="{5971E99F-EB3A-4A06-BA74-3130E1D928E1}" srcOrd="0" destOrd="0" presId="urn:microsoft.com/office/officeart/2005/8/layout/vProcess5"/>
    <dgm:cxn modelId="{1AA91A90-E183-45A3-8EAA-F5E794730F1A}" type="presOf" srcId="{08FE900B-84FF-4919-92B8-9C6593800563}" destId="{3410DEB2-54B0-496A-ABBE-76D7B5DEDF64}" srcOrd="0" destOrd="0" presId="urn:microsoft.com/office/officeart/2005/8/layout/vProcess5"/>
    <dgm:cxn modelId="{E5D4B19C-716F-44CD-87D0-378146F60459}" type="presOf" srcId="{FBCF377F-A1DB-462B-A87F-28B29D895612}" destId="{3BC15752-5CEA-481C-B1E6-ACE47261D334}" srcOrd="1" destOrd="0" presId="urn:microsoft.com/office/officeart/2005/8/layout/vProcess5"/>
    <dgm:cxn modelId="{EA88009D-9429-497C-8743-4694D5888C7F}" type="presOf" srcId="{77504709-C071-408B-9857-822D3D9B8FA9}" destId="{39639F5C-6C3B-41F2-9293-FF9CD5E7595F}" srcOrd="0" destOrd="0" presId="urn:microsoft.com/office/officeart/2005/8/layout/vProcess5"/>
    <dgm:cxn modelId="{C99E67A9-C147-46A4-AAD9-F9F02BF6B58D}" srcId="{F4E256BF-311A-4192-9F99-0E68C10A57A7}" destId="{AA0B6121-E182-4542-AB4F-4FA2370667C4}" srcOrd="4" destOrd="0" parTransId="{EA4C3BDE-4C69-4F10-94DF-EF6D759D4B77}" sibTransId="{6FD937E6-E232-4D8D-9F24-50FFB58FE867}"/>
    <dgm:cxn modelId="{4DFA58AB-C514-4252-9200-695383D12847}" type="presOf" srcId="{1C425989-E6C2-4413-8BD0-BC821D1D2E3E}" destId="{0AA1AC0C-CF7A-4D67-ABD7-429BD2DF3C5F}" srcOrd="1" destOrd="0" presId="urn:microsoft.com/office/officeart/2005/8/layout/vProcess5"/>
    <dgm:cxn modelId="{2C515BD7-2AB3-48AB-B841-9AE5D8DAF240}" type="presOf" srcId="{AA0B6121-E182-4542-AB4F-4FA2370667C4}" destId="{FD8F81D7-B1B5-4B92-94A4-1E6815BBB4CD}" srcOrd="1" destOrd="0" presId="urn:microsoft.com/office/officeart/2005/8/layout/vProcess5"/>
    <dgm:cxn modelId="{597831DB-C5AA-4FB5-BB84-A67D87B044B2}" type="presOf" srcId="{E64602E5-3F80-4426-BB10-3DD9C7C5BE05}" destId="{42B2B2B5-27C7-4991-A771-020EEFD797BC}" srcOrd="0" destOrd="0" presId="urn:microsoft.com/office/officeart/2005/8/layout/vProcess5"/>
    <dgm:cxn modelId="{AD601FE6-4331-4B90-B00C-AA170616AC2D}" srcId="{F4E256BF-311A-4192-9F99-0E68C10A57A7}" destId="{FBCF377F-A1DB-462B-A87F-28B29D895612}" srcOrd="2" destOrd="0" parTransId="{DBB66877-15D0-41AA-A268-92E69DC06658}" sibTransId="{49D119CA-A389-4C2D-9D5A-E9AD37E75920}"/>
    <dgm:cxn modelId="{8C72BBFE-2A9F-4A92-8D71-E6639421398A}" type="presOf" srcId="{FBCF377F-A1DB-462B-A87F-28B29D895612}" destId="{B52EBE1E-3FE2-4372-BAAE-0F0F9E552387}" srcOrd="0" destOrd="0" presId="urn:microsoft.com/office/officeart/2005/8/layout/vProcess5"/>
    <dgm:cxn modelId="{7867A889-353E-4D46-B4D8-4F82055C962D}" type="presParOf" srcId="{9C43A0D6-90AE-4B73-BAB1-55B3B76C489C}" destId="{852B6642-CC39-40F7-B263-9FA2418A6317}" srcOrd="0" destOrd="0" presId="urn:microsoft.com/office/officeart/2005/8/layout/vProcess5"/>
    <dgm:cxn modelId="{5B7FE3B9-D0D4-4223-964A-03150E343CE9}" type="presParOf" srcId="{9C43A0D6-90AE-4B73-BAB1-55B3B76C489C}" destId="{39639F5C-6C3B-41F2-9293-FF9CD5E7595F}" srcOrd="1" destOrd="0" presId="urn:microsoft.com/office/officeart/2005/8/layout/vProcess5"/>
    <dgm:cxn modelId="{ED845740-4235-4AAA-A874-9A0197A599D3}" type="presParOf" srcId="{9C43A0D6-90AE-4B73-BAB1-55B3B76C489C}" destId="{5971E99F-EB3A-4A06-BA74-3130E1D928E1}" srcOrd="2" destOrd="0" presId="urn:microsoft.com/office/officeart/2005/8/layout/vProcess5"/>
    <dgm:cxn modelId="{E8FA7507-A1B0-4761-B568-B09D15FBE67C}" type="presParOf" srcId="{9C43A0D6-90AE-4B73-BAB1-55B3B76C489C}" destId="{B52EBE1E-3FE2-4372-BAAE-0F0F9E552387}" srcOrd="3" destOrd="0" presId="urn:microsoft.com/office/officeart/2005/8/layout/vProcess5"/>
    <dgm:cxn modelId="{061443FC-DD09-422E-8D2A-8507AF93E6C5}" type="presParOf" srcId="{9C43A0D6-90AE-4B73-BAB1-55B3B76C489C}" destId="{7B11CF81-CCFF-4E8F-B50F-D56F1ED8EB42}" srcOrd="4" destOrd="0" presId="urn:microsoft.com/office/officeart/2005/8/layout/vProcess5"/>
    <dgm:cxn modelId="{8F623BE9-DFD2-4A66-BCE9-B7EDECCFA941}" type="presParOf" srcId="{9C43A0D6-90AE-4B73-BAB1-55B3B76C489C}" destId="{076DCCE8-5070-4B1D-907B-F987D7DA32E2}" srcOrd="5" destOrd="0" presId="urn:microsoft.com/office/officeart/2005/8/layout/vProcess5"/>
    <dgm:cxn modelId="{9540AE73-22C8-4F03-9740-9A4F1EBFDBD4}" type="presParOf" srcId="{9C43A0D6-90AE-4B73-BAB1-55B3B76C489C}" destId="{E06F7604-3BAF-4DF2-9185-189BEF857656}" srcOrd="6" destOrd="0" presId="urn:microsoft.com/office/officeart/2005/8/layout/vProcess5"/>
    <dgm:cxn modelId="{AD40292B-ACC1-4E0D-9E7F-D36D3CE9A840}" type="presParOf" srcId="{9C43A0D6-90AE-4B73-BAB1-55B3B76C489C}" destId="{3410DEB2-54B0-496A-ABBE-76D7B5DEDF64}" srcOrd="7" destOrd="0" presId="urn:microsoft.com/office/officeart/2005/8/layout/vProcess5"/>
    <dgm:cxn modelId="{8826A2CB-5CBF-47C5-AB55-201A76EDB73C}" type="presParOf" srcId="{9C43A0D6-90AE-4B73-BAB1-55B3B76C489C}" destId="{7016143D-E634-47AF-8EEE-DB4A43E2B2AD}" srcOrd="8" destOrd="0" presId="urn:microsoft.com/office/officeart/2005/8/layout/vProcess5"/>
    <dgm:cxn modelId="{66D75E5F-DF1F-4CB5-A065-FF796731FECE}" type="presParOf" srcId="{9C43A0D6-90AE-4B73-BAB1-55B3B76C489C}" destId="{42B2B2B5-27C7-4991-A771-020EEFD797BC}" srcOrd="9" destOrd="0" presId="urn:microsoft.com/office/officeart/2005/8/layout/vProcess5"/>
    <dgm:cxn modelId="{0B791E69-4DFE-4388-8804-837CBED42341}" type="presParOf" srcId="{9C43A0D6-90AE-4B73-BAB1-55B3B76C489C}" destId="{E2B0988F-7835-45E4-A1C6-0EC7902F57B8}" srcOrd="10" destOrd="0" presId="urn:microsoft.com/office/officeart/2005/8/layout/vProcess5"/>
    <dgm:cxn modelId="{72ADD3CD-FFD6-403B-87EC-A6FA2286EDF2}" type="presParOf" srcId="{9C43A0D6-90AE-4B73-BAB1-55B3B76C489C}" destId="{0AA1AC0C-CF7A-4D67-ABD7-429BD2DF3C5F}" srcOrd="11" destOrd="0" presId="urn:microsoft.com/office/officeart/2005/8/layout/vProcess5"/>
    <dgm:cxn modelId="{8DDF4FD4-44FB-4A61-900B-973144ECF53C}" type="presParOf" srcId="{9C43A0D6-90AE-4B73-BAB1-55B3B76C489C}" destId="{3BC15752-5CEA-481C-B1E6-ACE47261D334}" srcOrd="12" destOrd="0" presId="urn:microsoft.com/office/officeart/2005/8/layout/vProcess5"/>
    <dgm:cxn modelId="{7B1F45CD-0F32-4E02-B640-325A61B725F2}" type="presParOf" srcId="{9C43A0D6-90AE-4B73-BAB1-55B3B76C489C}" destId="{9D66AE6F-989A-4A86-B8B7-B8F4930E2FE5}" srcOrd="13" destOrd="0" presId="urn:microsoft.com/office/officeart/2005/8/layout/vProcess5"/>
    <dgm:cxn modelId="{7226E197-669A-467A-B0D6-C9760AA65AD0}" type="presParOf" srcId="{9C43A0D6-90AE-4B73-BAB1-55B3B76C489C}" destId="{FD8F81D7-B1B5-4B92-94A4-1E6815BBB4CD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E305462-9AE0-4267-8800-66181187BC48}" type="doc">
      <dgm:prSet loTypeId="urn:microsoft.com/office/officeart/2005/8/layout/hProcess9" loCatId="process" qsTypeId="urn:microsoft.com/office/officeart/2005/8/quickstyle/simple1" qsCatId="simple" csTypeId="urn:microsoft.com/office/officeart/2005/8/colors/accent2_4" csCatId="accent2" phldr="1"/>
      <dgm:spPr/>
    </dgm:pt>
    <dgm:pt modelId="{4175507B-D461-4DFD-B7E0-CB2A8DBB00D4}">
      <dgm:prSet phldrT="[텍스트]"/>
      <dgm:spPr>
        <a:solidFill>
          <a:srgbClr val="B0002E"/>
        </a:solidFill>
      </dgm:spPr>
      <dgm:t>
        <a:bodyPr/>
        <a:lstStyle/>
        <a:p>
          <a:pPr latinLnBrk="1"/>
          <a:r>
            <a:rPr lang="en-US" altLang="ko-KR" dirty="0"/>
            <a:t>Metal </a:t>
          </a:r>
          <a:r>
            <a:rPr lang="ko-KR" altLang="en-US" dirty="0"/>
            <a:t>조사</a:t>
          </a:r>
        </a:p>
      </dgm:t>
    </dgm:pt>
    <dgm:pt modelId="{7ABC7E2C-6033-4B9B-8C86-04A2917330B5}" type="parTrans" cxnId="{C24E3E0A-E4C2-4AAD-B8B4-18ADBB641B5A}">
      <dgm:prSet/>
      <dgm:spPr/>
      <dgm:t>
        <a:bodyPr/>
        <a:lstStyle/>
        <a:p>
          <a:pPr latinLnBrk="1"/>
          <a:endParaRPr lang="ko-KR" altLang="en-US"/>
        </a:p>
      </dgm:t>
    </dgm:pt>
    <dgm:pt modelId="{123732FB-80D1-4F4C-A34B-63E66544D61C}" type="sibTrans" cxnId="{C24E3E0A-E4C2-4AAD-B8B4-18ADBB641B5A}">
      <dgm:prSet/>
      <dgm:spPr/>
      <dgm:t>
        <a:bodyPr/>
        <a:lstStyle/>
        <a:p>
          <a:pPr latinLnBrk="1"/>
          <a:endParaRPr lang="ko-KR" altLang="en-US"/>
        </a:p>
      </dgm:t>
    </dgm:pt>
    <dgm:pt modelId="{983B47BA-F1C9-4D6C-B6F1-B2C62E297D1A}">
      <dgm:prSet phldrT="[텍스트]"/>
      <dgm:spPr/>
      <dgm:t>
        <a:bodyPr/>
        <a:lstStyle/>
        <a:p>
          <a:pPr latinLnBrk="1"/>
          <a:r>
            <a:rPr lang="en-US" altLang="ko-KR" dirty="0"/>
            <a:t>Supramolecular compound </a:t>
          </a:r>
          <a:r>
            <a:rPr lang="ko-KR" altLang="en-US" dirty="0"/>
            <a:t>조사</a:t>
          </a:r>
        </a:p>
      </dgm:t>
    </dgm:pt>
    <dgm:pt modelId="{47B2ED3A-6AE2-44B5-8365-17D724F1F4E8}" type="parTrans" cxnId="{D994E097-858D-46BF-9CA6-C4A39B553382}">
      <dgm:prSet/>
      <dgm:spPr/>
      <dgm:t>
        <a:bodyPr/>
        <a:lstStyle/>
        <a:p>
          <a:pPr latinLnBrk="1"/>
          <a:endParaRPr lang="ko-KR" altLang="en-US"/>
        </a:p>
      </dgm:t>
    </dgm:pt>
    <dgm:pt modelId="{CE190842-C949-4B63-868A-BB7370A3188F}" type="sibTrans" cxnId="{D994E097-858D-46BF-9CA6-C4A39B553382}">
      <dgm:prSet/>
      <dgm:spPr/>
      <dgm:t>
        <a:bodyPr/>
        <a:lstStyle/>
        <a:p>
          <a:pPr latinLnBrk="1"/>
          <a:endParaRPr lang="ko-KR" altLang="en-US"/>
        </a:p>
      </dgm:t>
    </dgm:pt>
    <dgm:pt modelId="{DD089A96-D7DC-4BF8-8C00-D4FC4DB68760}">
      <dgm:prSet phldrT="[텍스트]"/>
      <dgm:spPr/>
      <dgm:t>
        <a:bodyPr/>
        <a:lstStyle/>
        <a:p>
          <a:pPr latinLnBrk="1"/>
          <a:r>
            <a:rPr lang="ko-KR" altLang="en-US" dirty="0"/>
            <a:t>합성 디자인</a:t>
          </a:r>
        </a:p>
      </dgm:t>
    </dgm:pt>
    <dgm:pt modelId="{55FF7155-947A-4F71-BE59-F4A870C070FF}" type="parTrans" cxnId="{F4E5902A-E56E-43C8-AD5B-8B67E9FD406A}">
      <dgm:prSet/>
      <dgm:spPr/>
      <dgm:t>
        <a:bodyPr/>
        <a:lstStyle/>
        <a:p>
          <a:pPr latinLnBrk="1"/>
          <a:endParaRPr lang="ko-KR" altLang="en-US"/>
        </a:p>
      </dgm:t>
    </dgm:pt>
    <dgm:pt modelId="{322D4393-B9AB-44EF-A0BF-3C7627A07A26}" type="sibTrans" cxnId="{F4E5902A-E56E-43C8-AD5B-8B67E9FD406A}">
      <dgm:prSet/>
      <dgm:spPr/>
      <dgm:t>
        <a:bodyPr/>
        <a:lstStyle/>
        <a:p>
          <a:pPr latinLnBrk="1"/>
          <a:endParaRPr lang="ko-KR" altLang="en-US"/>
        </a:p>
      </dgm:t>
    </dgm:pt>
    <dgm:pt modelId="{4A0CA160-C492-4B1E-A98F-D2E554EE7BA0}" type="pres">
      <dgm:prSet presAssocID="{8E305462-9AE0-4267-8800-66181187BC48}" presName="CompostProcess" presStyleCnt="0">
        <dgm:presLayoutVars>
          <dgm:dir/>
          <dgm:resizeHandles val="exact"/>
        </dgm:presLayoutVars>
      </dgm:prSet>
      <dgm:spPr/>
    </dgm:pt>
    <dgm:pt modelId="{C76DBD28-F138-411A-923A-5B79DCFA69D4}" type="pres">
      <dgm:prSet presAssocID="{8E305462-9AE0-4267-8800-66181187BC48}" presName="arrow" presStyleLbl="bgShp" presStyleIdx="0" presStyleCnt="1"/>
      <dgm:spPr/>
    </dgm:pt>
    <dgm:pt modelId="{48D0428B-4B83-4566-9DF9-FA983F4B9B9E}" type="pres">
      <dgm:prSet presAssocID="{8E305462-9AE0-4267-8800-66181187BC48}" presName="linearProcess" presStyleCnt="0"/>
      <dgm:spPr/>
    </dgm:pt>
    <dgm:pt modelId="{2B200A0C-D897-4924-9E18-F6A72C58B5A1}" type="pres">
      <dgm:prSet presAssocID="{4175507B-D461-4DFD-B7E0-CB2A8DBB00D4}" presName="textNode" presStyleLbl="node1" presStyleIdx="0" presStyleCnt="3">
        <dgm:presLayoutVars>
          <dgm:bulletEnabled val="1"/>
        </dgm:presLayoutVars>
      </dgm:prSet>
      <dgm:spPr/>
    </dgm:pt>
    <dgm:pt modelId="{E0B29BE4-BB5D-4778-BD43-0B37AB8C0B6E}" type="pres">
      <dgm:prSet presAssocID="{123732FB-80D1-4F4C-A34B-63E66544D61C}" presName="sibTrans" presStyleCnt="0"/>
      <dgm:spPr/>
    </dgm:pt>
    <dgm:pt modelId="{7269D9D0-ED46-4F95-AF89-6F460DA4EF2F}" type="pres">
      <dgm:prSet presAssocID="{983B47BA-F1C9-4D6C-B6F1-B2C62E297D1A}" presName="textNode" presStyleLbl="node1" presStyleIdx="1" presStyleCnt="3">
        <dgm:presLayoutVars>
          <dgm:bulletEnabled val="1"/>
        </dgm:presLayoutVars>
      </dgm:prSet>
      <dgm:spPr/>
    </dgm:pt>
    <dgm:pt modelId="{5B4C4CA5-F6B2-42D5-B849-6E16B3922DFC}" type="pres">
      <dgm:prSet presAssocID="{CE190842-C949-4B63-868A-BB7370A3188F}" presName="sibTrans" presStyleCnt="0"/>
      <dgm:spPr/>
    </dgm:pt>
    <dgm:pt modelId="{04E70AA2-93FF-4051-9689-D8DCFC39FA57}" type="pres">
      <dgm:prSet presAssocID="{DD089A96-D7DC-4BF8-8C00-D4FC4DB68760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C24E3E0A-E4C2-4AAD-B8B4-18ADBB641B5A}" srcId="{8E305462-9AE0-4267-8800-66181187BC48}" destId="{4175507B-D461-4DFD-B7E0-CB2A8DBB00D4}" srcOrd="0" destOrd="0" parTransId="{7ABC7E2C-6033-4B9B-8C86-04A2917330B5}" sibTransId="{123732FB-80D1-4F4C-A34B-63E66544D61C}"/>
    <dgm:cxn modelId="{F4E5902A-E56E-43C8-AD5B-8B67E9FD406A}" srcId="{8E305462-9AE0-4267-8800-66181187BC48}" destId="{DD089A96-D7DC-4BF8-8C00-D4FC4DB68760}" srcOrd="2" destOrd="0" parTransId="{55FF7155-947A-4F71-BE59-F4A870C070FF}" sibTransId="{322D4393-B9AB-44EF-A0BF-3C7627A07A26}"/>
    <dgm:cxn modelId="{68A7FD67-C1D5-4056-B90E-3F4D7932B564}" type="presOf" srcId="{4175507B-D461-4DFD-B7E0-CB2A8DBB00D4}" destId="{2B200A0C-D897-4924-9E18-F6A72C58B5A1}" srcOrd="0" destOrd="0" presId="urn:microsoft.com/office/officeart/2005/8/layout/hProcess9"/>
    <dgm:cxn modelId="{570E1877-EA1D-469C-B995-CFF79095A977}" type="presOf" srcId="{DD089A96-D7DC-4BF8-8C00-D4FC4DB68760}" destId="{04E70AA2-93FF-4051-9689-D8DCFC39FA57}" srcOrd="0" destOrd="0" presId="urn:microsoft.com/office/officeart/2005/8/layout/hProcess9"/>
    <dgm:cxn modelId="{D994E097-858D-46BF-9CA6-C4A39B553382}" srcId="{8E305462-9AE0-4267-8800-66181187BC48}" destId="{983B47BA-F1C9-4D6C-B6F1-B2C62E297D1A}" srcOrd="1" destOrd="0" parTransId="{47B2ED3A-6AE2-44B5-8365-17D724F1F4E8}" sibTransId="{CE190842-C949-4B63-868A-BB7370A3188F}"/>
    <dgm:cxn modelId="{249F91E7-9753-44BD-96D8-21303B1B39F8}" type="presOf" srcId="{8E305462-9AE0-4267-8800-66181187BC48}" destId="{4A0CA160-C492-4B1E-A98F-D2E554EE7BA0}" srcOrd="0" destOrd="0" presId="urn:microsoft.com/office/officeart/2005/8/layout/hProcess9"/>
    <dgm:cxn modelId="{873D27FB-8746-408E-AFDF-7631BBED1CA3}" type="presOf" srcId="{983B47BA-F1C9-4D6C-B6F1-B2C62E297D1A}" destId="{7269D9D0-ED46-4F95-AF89-6F460DA4EF2F}" srcOrd="0" destOrd="0" presId="urn:microsoft.com/office/officeart/2005/8/layout/hProcess9"/>
    <dgm:cxn modelId="{FE9077ED-E1AD-4772-962D-CEBF9C92BF49}" type="presParOf" srcId="{4A0CA160-C492-4B1E-A98F-D2E554EE7BA0}" destId="{C76DBD28-F138-411A-923A-5B79DCFA69D4}" srcOrd="0" destOrd="0" presId="urn:microsoft.com/office/officeart/2005/8/layout/hProcess9"/>
    <dgm:cxn modelId="{C36779AF-5F1C-4C1C-BBC3-396D806E17B3}" type="presParOf" srcId="{4A0CA160-C492-4B1E-A98F-D2E554EE7BA0}" destId="{48D0428B-4B83-4566-9DF9-FA983F4B9B9E}" srcOrd="1" destOrd="0" presId="urn:microsoft.com/office/officeart/2005/8/layout/hProcess9"/>
    <dgm:cxn modelId="{3280B787-4099-4223-BC3F-D83A213864D1}" type="presParOf" srcId="{48D0428B-4B83-4566-9DF9-FA983F4B9B9E}" destId="{2B200A0C-D897-4924-9E18-F6A72C58B5A1}" srcOrd="0" destOrd="0" presId="urn:microsoft.com/office/officeart/2005/8/layout/hProcess9"/>
    <dgm:cxn modelId="{19579117-DE6A-4263-9E27-F857D24E93D1}" type="presParOf" srcId="{48D0428B-4B83-4566-9DF9-FA983F4B9B9E}" destId="{E0B29BE4-BB5D-4778-BD43-0B37AB8C0B6E}" srcOrd="1" destOrd="0" presId="urn:microsoft.com/office/officeart/2005/8/layout/hProcess9"/>
    <dgm:cxn modelId="{C5915FFD-3AB0-415B-922A-874B1C180420}" type="presParOf" srcId="{48D0428B-4B83-4566-9DF9-FA983F4B9B9E}" destId="{7269D9D0-ED46-4F95-AF89-6F460DA4EF2F}" srcOrd="2" destOrd="0" presId="urn:microsoft.com/office/officeart/2005/8/layout/hProcess9"/>
    <dgm:cxn modelId="{EEEAA97A-D721-4205-B8B9-7AA10B384117}" type="presParOf" srcId="{48D0428B-4B83-4566-9DF9-FA983F4B9B9E}" destId="{5B4C4CA5-F6B2-42D5-B849-6E16B3922DFC}" srcOrd="3" destOrd="0" presId="urn:microsoft.com/office/officeart/2005/8/layout/hProcess9"/>
    <dgm:cxn modelId="{2E8AF94E-126C-4701-9834-DADEDEF96E18}" type="presParOf" srcId="{48D0428B-4B83-4566-9DF9-FA983F4B9B9E}" destId="{04E70AA2-93FF-4051-9689-D8DCFC39FA57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263353-836F-45CA-AA78-942D8FDCF7C7}">
      <dsp:nvSpPr>
        <dsp:cNvPr id="0" name=""/>
        <dsp:cNvSpPr/>
      </dsp:nvSpPr>
      <dsp:spPr>
        <a:xfrm>
          <a:off x="1112538" y="358955"/>
          <a:ext cx="7759216" cy="1556145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870023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4029" tIns="57150" rIns="57150" bIns="57150" numCol="1" spcCol="1270" anchor="ctr" anchorCtr="0">
          <a:noAutofit/>
        </a:bodyPr>
        <a:lstStyle/>
        <a:p>
          <a:pPr marL="0" lvl="0" indent="0" algn="l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500" b="1" kern="1200" dirty="0" err="1">
              <a:latin typeface="+mj-lt"/>
            </a:rPr>
            <a:t>곽다인</a:t>
          </a:r>
          <a:r>
            <a:rPr lang="ko-KR" altLang="en-US" sz="1500" b="1" kern="1200" dirty="0">
              <a:latin typeface="+mj-lt"/>
            </a:rPr>
            <a:t> </a:t>
          </a:r>
          <a:r>
            <a:rPr lang="en-US" altLang="ko-KR" sz="1500" b="1" kern="1200" dirty="0">
              <a:latin typeface="+mj-lt"/>
            </a:rPr>
            <a:t>(</a:t>
          </a:r>
          <a:r>
            <a:rPr lang="ko-KR" altLang="en-US" sz="1500" b="1" kern="1200" dirty="0">
              <a:latin typeface="+mj-lt"/>
            </a:rPr>
            <a:t>석사 과정</a:t>
          </a:r>
          <a:r>
            <a:rPr lang="en-US" altLang="ko-KR" sz="1500" b="1" kern="1200" dirty="0">
              <a:latin typeface="+mj-lt"/>
            </a:rPr>
            <a:t>)</a:t>
          </a:r>
        </a:p>
        <a:p>
          <a:pPr marL="0" lvl="0" indent="0" algn="l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500" kern="1200" dirty="0">
              <a:latin typeface="+mj-lt"/>
            </a:rPr>
            <a:t>소속 </a:t>
          </a:r>
          <a:r>
            <a:rPr lang="en-US" altLang="ko-KR" sz="1500" kern="1200" dirty="0">
              <a:latin typeface="+mj-lt"/>
            </a:rPr>
            <a:t>: </a:t>
          </a:r>
          <a:r>
            <a:rPr lang="ko-KR" altLang="en-US" sz="1500" kern="1200" dirty="0">
              <a:latin typeface="+mj-lt"/>
            </a:rPr>
            <a:t>기계공학과 </a:t>
          </a:r>
          <a:r>
            <a:rPr lang="ko-KR" altLang="en-US" sz="1500" kern="1200" dirty="0" err="1">
              <a:latin typeface="+mj-lt"/>
            </a:rPr>
            <a:t>이병양</a:t>
          </a:r>
          <a:r>
            <a:rPr lang="ko-KR" altLang="en-US" sz="1500" kern="1200" dirty="0">
              <a:latin typeface="+mj-lt"/>
            </a:rPr>
            <a:t> 교수님 연구실 </a:t>
          </a:r>
          <a:r>
            <a:rPr lang="en-US" altLang="ko-KR" sz="1500" i="1" kern="1200" spc="-50" dirty="0">
              <a:solidFill>
                <a:prstClr val="black"/>
              </a:solidFill>
              <a:latin typeface="+mj-lt"/>
              <a:ea typeface="맑은 고딕" panose="020B0503020000020004" pitchFamily="50" charset="-127"/>
              <a:cs typeface="Arial" panose="020B0604020202020204" pitchFamily="34" charset="0"/>
            </a:rPr>
            <a:t>Smart Multi-Functional Device Lab </a:t>
          </a:r>
          <a:endParaRPr lang="en-US" altLang="ko-KR" sz="1500" kern="1200" dirty="0">
            <a:latin typeface="+mj-lt"/>
          </a:endParaRPr>
        </a:p>
        <a:p>
          <a:pPr marL="0" lvl="0" indent="0" algn="l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500" kern="1200" dirty="0">
              <a:latin typeface="+mj-lt"/>
            </a:rPr>
            <a:t>연구 경력</a:t>
          </a:r>
          <a:r>
            <a:rPr lang="en-US" altLang="ko-KR" sz="1500" kern="1200" dirty="0">
              <a:latin typeface="+mj-lt"/>
            </a:rPr>
            <a:t>: </a:t>
          </a:r>
          <a:r>
            <a:rPr lang="ko-KR" altLang="en-US" sz="1500" kern="1200" dirty="0">
              <a:latin typeface="+mj-lt"/>
            </a:rPr>
            <a:t>고분자 물성</a:t>
          </a:r>
          <a:r>
            <a:rPr lang="en-US" altLang="ko-KR" sz="1500" kern="1200" dirty="0">
              <a:latin typeface="+mj-lt"/>
            </a:rPr>
            <a:t>, DOPO derivative </a:t>
          </a:r>
          <a:r>
            <a:rPr lang="ko-KR" altLang="en-US" sz="1500" kern="1200" dirty="0">
              <a:latin typeface="+mj-lt"/>
            </a:rPr>
            <a:t>합성</a:t>
          </a:r>
        </a:p>
      </dsp:txBody>
      <dsp:txXfrm>
        <a:off x="1112538" y="358955"/>
        <a:ext cx="7759216" cy="1556145"/>
      </dsp:txXfrm>
    </dsp:sp>
    <dsp:sp modelId="{654394D6-EF7D-45E7-8D65-470C96E11A00}">
      <dsp:nvSpPr>
        <dsp:cNvPr id="0" name=""/>
        <dsp:cNvSpPr/>
      </dsp:nvSpPr>
      <dsp:spPr>
        <a:xfrm>
          <a:off x="748399" y="54033"/>
          <a:ext cx="1089301" cy="1633952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570571-4547-4129-88D5-710014D9D685}">
      <dsp:nvSpPr>
        <dsp:cNvPr id="0" name=""/>
        <dsp:cNvSpPr/>
      </dsp:nvSpPr>
      <dsp:spPr>
        <a:xfrm>
          <a:off x="1112538" y="2317969"/>
          <a:ext cx="7759216" cy="1556145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870023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4029" tIns="57150" rIns="57150" bIns="57150" numCol="1" spcCol="1270" anchor="ctr" anchorCtr="0">
          <a:noAutofit/>
        </a:bodyPr>
        <a:lstStyle/>
        <a:p>
          <a:pPr marL="0" lvl="0" indent="0" algn="l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500" b="1" kern="1200" dirty="0" err="1">
              <a:latin typeface="+mj-lt"/>
            </a:rPr>
            <a:t>필감성</a:t>
          </a:r>
          <a:r>
            <a:rPr lang="ko-KR" altLang="en-US" sz="1500" b="1" kern="1200" dirty="0">
              <a:latin typeface="+mj-lt"/>
            </a:rPr>
            <a:t> </a:t>
          </a:r>
          <a:r>
            <a:rPr lang="en-US" altLang="ko-KR" sz="1500" b="1" kern="1200" dirty="0">
              <a:latin typeface="+mj-lt"/>
            </a:rPr>
            <a:t>(</a:t>
          </a:r>
          <a:r>
            <a:rPr lang="ko-KR" altLang="en-US" sz="1500" b="1" kern="1200" dirty="0">
              <a:latin typeface="+mj-lt"/>
            </a:rPr>
            <a:t>박사 과정</a:t>
          </a:r>
          <a:r>
            <a:rPr lang="en-US" altLang="ko-KR" sz="1500" b="1" kern="1200" dirty="0">
              <a:latin typeface="+mj-lt"/>
            </a:rPr>
            <a:t>)</a:t>
          </a:r>
        </a:p>
        <a:p>
          <a:pPr marL="0" lvl="0" indent="0" algn="l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500" kern="1200" dirty="0">
              <a:latin typeface="+mj-lt"/>
            </a:rPr>
            <a:t>소속</a:t>
          </a:r>
          <a:r>
            <a:rPr lang="en-US" altLang="ko-KR" sz="1500" kern="1200" dirty="0">
              <a:latin typeface="+mj-lt"/>
            </a:rPr>
            <a:t>: </a:t>
          </a:r>
          <a:r>
            <a:rPr lang="ko-KR" altLang="en-US" sz="1500" kern="1200" dirty="0">
              <a:latin typeface="+mj-lt"/>
            </a:rPr>
            <a:t>전기전자공학과 주병권 교수님 연구실 </a:t>
          </a:r>
          <a:r>
            <a:rPr lang="en-US" sz="1500" b="0" i="1" kern="1200" dirty="0" err="1">
              <a:latin typeface="+mj-lt"/>
            </a:rPr>
            <a:t>DIsplay</a:t>
          </a:r>
          <a:r>
            <a:rPr lang="en-US" sz="1500" b="0" i="1" kern="1200" dirty="0">
              <a:latin typeface="+mj-lt"/>
            </a:rPr>
            <a:t> And </a:t>
          </a:r>
          <a:r>
            <a:rPr lang="en-US" sz="1500" b="0" i="1" kern="1200" dirty="0" err="1">
              <a:latin typeface="+mj-lt"/>
            </a:rPr>
            <a:t>Nanosensor</a:t>
          </a:r>
          <a:r>
            <a:rPr lang="en-US" sz="1500" b="0" i="1" kern="1200" dirty="0">
              <a:latin typeface="+mj-lt"/>
            </a:rPr>
            <a:t> Lab</a:t>
          </a:r>
        </a:p>
        <a:p>
          <a:pPr marL="0" lvl="0" indent="0" algn="l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500" i="0" kern="1200" dirty="0">
              <a:latin typeface="+mj-lt"/>
            </a:rPr>
            <a:t>연구 경력</a:t>
          </a:r>
          <a:r>
            <a:rPr lang="en-US" altLang="ko-KR" sz="1500" i="0" kern="1200" dirty="0">
              <a:latin typeface="+mj-lt"/>
            </a:rPr>
            <a:t>: </a:t>
          </a:r>
          <a:r>
            <a:rPr lang="ko-KR" altLang="en-US" sz="1500" i="0" kern="1200" dirty="0">
              <a:latin typeface="+mj-lt"/>
            </a:rPr>
            <a:t>디스플레이 </a:t>
          </a:r>
          <a:r>
            <a:rPr lang="en-US" altLang="ko-KR" sz="1500" i="0" kern="1200" dirty="0">
              <a:latin typeface="+mj-lt"/>
            </a:rPr>
            <a:t>encapsulation, </a:t>
          </a:r>
          <a:r>
            <a:rPr lang="ko-KR" altLang="en-US" sz="1500" i="0" kern="1200" dirty="0">
              <a:latin typeface="+mj-lt"/>
            </a:rPr>
            <a:t>입자 분산</a:t>
          </a:r>
          <a:r>
            <a:rPr lang="en-US" altLang="ko-KR" sz="1500" i="0" kern="1200" dirty="0">
              <a:latin typeface="+mj-lt"/>
            </a:rPr>
            <a:t>, </a:t>
          </a:r>
          <a:r>
            <a:rPr lang="ko-KR" altLang="en-US" sz="1500" i="0" kern="1200" dirty="0">
              <a:latin typeface="+mj-lt"/>
            </a:rPr>
            <a:t>방열</a:t>
          </a:r>
          <a:endParaRPr lang="en-US" altLang="ko-KR" sz="1500" i="0" kern="1200" dirty="0">
            <a:latin typeface="+mj-lt"/>
          </a:endParaRPr>
        </a:p>
      </dsp:txBody>
      <dsp:txXfrm>
        <a:off x="1112538" y="2317969"/>
        <a:ext cx="7759216" cy="1556145"/>
      </dsp:txXfrm>
    </dsp:sp>
    <dsp:sp modelId="{FCE35EE0-9883-4FB1-A130-A5F94A99A472}">
      <dsp:nvSpPr>
        <dsp:cNvPr id="0" name=""/>
        <dsp:cNvSpPr/>
      </dsp:nvSpPr>
      <dsp:spPr>
        <a:xfrm>
          <a:off x="748399" y="2013047"/>
          <a:ext cx="1089301" cy="1633952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C6B6BD-1504-4717-9BDD-632FF60D136A}">
      <dsp:nvSpPr>
        <dsp:cNvPr id="0" name=""/>
        <dsp:cNvSpPr/>
      </dsp:nvSpPr>
      <dsp:spPr>
        <a:xfrm>
          <a:off x="1112538" y="4276984"/>
          <a:ext cx="7759216" cy="1556145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870023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4029" tIns="57150" rIns="57150" bIns="57150" numCol="1" spcCol="1270" anchor="ctr" anchorCtr="0">
          <a:noAutofit/>
        </a:bodyPr>
        <a:lstStyle/>
        <a:p>
          <a:pPr marL="0" lvl="0" indent="0" algn="l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500" b="1" kern="1200" dirty="0">
              <a:latin typeface="+mj-lt"/>
            </a:rPr>
            <a:t>임가영 </a:t>
          </a:r>
          <a:r>
            <a:rPr lang="en-US" altLang="ko-KR" sz="1500" b="1" kern="1200" dirty="0">
              <a:latin typeface="+mj-lt"/>
            </a:rPr>
            <a:t>(</a:t>
          </a:r>
          <a:r>
            <a:rPr lang="ko-KR" altLang="en-US" sz="1500" b="1" kern="1200" dirty="0">
              <a:latin typeface="+mj-lt"/>
            </a:rPr>
            <a:t>석사 과정</a:t>
          </a:r>
          <a:r>
            <a:rPr lang="en-US" altLang="ko-KR" sz="1500" b="1" kern="1200" dirty="0">
              <a:latin typeface="+mj-lt"/>
            </a:rPr>
            <a:t>)</a:t>
          </a:r>
        </a:p>
        <a:p>
          <a:pPr marL="0" lvl="0" indent="0" algn="l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500" kern="1200" dirty="0">
              <a:latin typeface="+mj-lt"/>
            </a:rPr>
            <a:t>소속</a:t>
          </a:r>
          <a:r>
            <a:rPr lang="en-US" altLang="ko-KR" sz="1500" kern="1200" dirty="0">
              <a:latin typeface="+mj-lt"/>
            </a:rPr>
            <a:t>: </a:t>
          </a:r>
          <a:r>
            <a:rPr lang="ko-KR" altLang="en-US" sz="1500" kern="1200" dirty="0">
              <a:latin typeface="+mj-lt"/>
            </a:rPr>
            <a:t>화학과 </a:t>
          </a:r>
          <a:r>
            <a:rPr lang="ko-KR" altLang="en-US" sz="1500" kern="1200" dirty="0" err="1">
              <a:latin typeface="+mj-lt"/>
            </a:rPr>
            <a:t>윤효재</a:t>
          </a:r>
          <a:r>
            <a:rPr lang="ko-KR" altLang="en-US" sz="1500" kern="1200" dirty="0">
              <a:latin typeface="+mj-lt"/>
            </a:rPr>
            <a:t> 교교수님 연구실 </a:t>
          </a:r>
          <a:r>
            <a:rPr lang="en-US" altLang="ko-KR" sz="1500" i="1" kern="1200" dirty="0">
              <a:latin typeface="+mj-lt"/>
            </a:rPr>
            <a:t>Molecular Electronics Lab.</a:t>
          </a:r>
        </a:p>
        <a:p>
          <a:pPr marL="0" lvl="0" indent="0" algn="l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500" kern="1200" dirty="0">
              <a:latin typeface="+mj-lt"/>
            </a:rPr>
            <a:t>연구 경력</a:t>
          </a:r>
          <a:r>
            <a:rPr lang="en-US" altLang="ko-KR" sz="1500" kern="1200" dirty="0">
              <a:latin typeface="+mj-lt"/>
            </a:rPr>
            <a:t>: </a:t>
          </a:r>
          <a:r>
            <a:rPr lang="ko-KR" altLang="en-US" sz="1500" kern="1200" dirty="0">
              <a:latin typeface="+mj-lt"/>
            </a:rPr>
            <a:t>유</a:t>
          </a:r>
          <a:r>
            <a:rPr lang="en-US" altLang="ko-KR" sz="1500" kern="1200" dirty="0">
              <a:latin typeface="+mj-lt"/>
            </a:rPr>
            <a:t>/</a:t>
          </a:r>
          <a:r>
            <a:rPr lang="ko-KR" altLang="en-US" sz="1500" kern="1200" dirty="0">
              <a:latin typeface="+mj-lt"/>
            </a:rPr>
            <a:t>무기 합성</a:t>
          </a:r>
          <a:r>
            <a:rPr lang="en-US" altLang="ko-KR" sz="1500" kern="1200" dirty="0">
              <a:latin typeface="+mj-lt"/>
            </a:rPr>
            <a:t>, </a:t>
          </a:r>
          <a:r>
            <a:rPr lang="ko-KR" altLang="en-US" sz="1500" kern="1200" dirty="0">
              <a:latin typeface="+mj-lt"/>
            </a:rPr>
            <a:t>방열</a:t>
          </a:r>
          <a:endParaRPr lang="en-US" altLang="ko-KR" sz="1500" kern="1200" dirty="0">
            <a:latin typeface="+mj-lt"/>
          </a:endParaRPr>
        </a:p>
      </dsp:txBody>
      <dsp:txXfrm>
        <a:off x="1112538" y="4276984"/>
        <a:ext cx="7759216" cy="1556145"/>
      </dsp:txXfrm>
    </dsp:sp>
    <dsp:sp modelId="{89C77A8F-D26F-4D9F-87A8-349956B98835}">
      <dsp:nvSpPr>
        <dsp:cNvPr id="0" name=""/>
        <dsp:cNvSpPr/>
      </dsp:nvSpPr>
      <dsp:spPr>
        <a:xfrm>
          <a:off x="748399" y="3972062"/>
          <a:ext cx="1089301" cy="1633952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639F5C-6C3B-41F2-9293-FF9CD5E7595F}">
      <dsp:nvSpPr>
        <dsp:cNvPr id="0" name=""/>
        <dsp:cNvSpPr/>
      </dsp:nvSpPr>
      <dsp:spPr>
        <a:xfrm>
          <a:off x="0" y="0"/>
          <a:ext cx="6258560" cy="975360"/>
        </a:xfrm>
        <a:prstGeom prst="roundRect">
          <a:avLst>
            <a:gd name="adj" fmla="val 10000"/>
          </a:avLst>
        </a:prstGeom>
        <a:solidFill>
          <a:srgbClr val="870023">
            <a:alpha val="87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9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가열 </a:t>
          </a:r>
          <a:r>
            <a:rPr lang="en-US" altLang="ko-KR" sz="19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Heating </a:t>
          </a:r>
        </a:p>
        <a:p>
          <a:pPr marL="0" lvl="0" indent="0" algn="l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i="0" u="none" kern="1200" dirty="0">
              <a:solidFill>
                <a:schemeClr val="bg1"/>
              </a:solidFill>
            </a:rPr>
            <a:t>온도가 높아짐</a:t>
          </a:r>
          <a:endParaRPr lang="ko-KR" altLang="en-US" sz="1900" i="0" u="none" kern="1200" dirty="0">
            <a:solidFill>
              <a:schemeClr val="bg1"/>
            </a:solidFill>
          </a:endParaRPr>
        </a:p>
      </dsp:txBody>
      <dsp:txXfrm>
        <a:off x="28567" y="28567"/>
        <a:ext cx="5091953" cy="918226"/>
      </dsp:txXfrm>
    </dsp:sp>
    <dsp:sp modelId="{5971E99F-EB3A-4A06-BA74-3130E1D928E1}">
      <dsp:nvSpPr>
        <dsp:cNvPr id="0" name=""/>
        <dsp:cNvSpPr/>
      </dsp:nvSpPr>
      <dsp:spPr>
        <a:xfrm>
          <a:off x="467360" y="1110826"/>
          <a:ext cx="6258560" cy="975360"/>
        </a:xfrm>
        <a:prstGeom prst="roundRect">
          <a:avLst>
            <a:gd name="adj" fmla="val 10000"/>
          </a:avLst>
        </a:prstGeom>
        <a:solidFill>
          <a:srgbClr val="870023">
            <a:alpha val="58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9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분해</a:t>
          </a:r>
          <a:r>
            <a:rPr lang="en-US" altLang="ko-KR" sz="19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Decomposition </a:t>
          </a:r>
        </a:p>
        <a:p>
          <a:pPr marL="0" lvl="0" indent="0" algn="l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kern="1200" dirty="0"/>
            <a:t>결합이 끊어지고</a:t>
          </a:r>
          <a:r>
            <a:rPr lang="en-US" altLang="ko-KR" sz="1600" kern="1200" dirty="0"/>
            <a:t>, </a:t>
          </a:r>
          <a:r>
            <a:rPr lang="ko-KR" altLang="en-US" sz="1600" kern="1200" dirty="0"/>
            <a:t>연소하기 쉬운 물질로 변함</a:t>
          </a:r>
          <a:endParaRPr lang="ko-KR" altLang="en-US" sz="1900" kern="1200" dirty="0"/>
        </a:p>
      </dsp:txBody>
      <dsp:txXfrm>
        <a:off x="495927" y="1139393"/>
        <a:ext cx="5100081" cy="918226"/>
      </dsp:txXfrm>
    </dsp:sp>
    <dsp:sp modelId="{B52EBE1E-3FE2-4372-BAAE-0F0F9E552387}">
      <dsp:nvSpPr>
        <dsp:cNvPr id="0" name=""/>
        <dsp:cNvSpPr/>
      </dsp:nvSpPr>
      <dsp:spPr>
        <a:xfrm>
          <a:off x="934719" y="2221653"/>
          <a:ext cx="6258560" cy="975360"/>
        </a:xfrm>
        <a:prstGeom prst="roundRect">
          <a:avLst>
            <a:gd name="adj" fmla="val 10000"/>
          </a:avLst>
        </a:prstGeom>
        <a:solidFill>
          <a:srgbClr val="870023">
            <a:alpha val="4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9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점화</a:t>
          </a:r>
          <a:r>
            <a:rPr lang="en-US" altLang="ko-KR" sz="19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Ignition </a:t>
          </a:r>
        </a:p>
        <a:p>
          <a:pPr marL="0" lvl="0" indent="0" algn="l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kern="1200" dirty="0"/>
            <a:t>가연성 가스가 산소속에서 점화되어 연소가 시작 됨</a:t>
          </a:r>
          <a:endParaRPr lang="ko-KR" altLang="en-US" sz="1900" kern="1200" dirty="0"/>
        </a:p>
      </dsp:txBody>
      <dsp:txXfrm>
        <a:off x="963286" y="2250220"/>
        <a:ext cx="5100081" cy="918226"/>
      </dsp:txXfrm>
    </dsp:sp>
    <dsp:sp modelId="{7B11CF81-CCFF-4E8F-B50F-D56F1ED8EB42}">
      <dsp:nvSpPr>
        <dsp:cNvPr id="0" name=""/>
        <dsp:cNvSpPr/>
      </dsp:nvSpPr>
      <dsp:spPr>
        <a:xfrm>
          <a:off x="1402079" y="3332480"/>
          <a:ext cx="6258560" cy="975360"/>
        </a:xfrm>
        <a:prstGeom prst="roundRect">
          <a:avLst>
            <a:gd name="adj" fmla="val 10000"/>
          </a:avLst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연소 </a:t>
          </a:r>
          <a:r>
            <a:rPr lang="en-US" altLang="ko-KR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Combustion </a:t>
          </a:r>
        </a:p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kern="1200" dirty="0"/>
            <a:t>일정한 양의 열을 방출 함</a:t>
          </a:r>
        </a:p>
      </dsp:txBody>
      <dsp:txXfrm>
        <a:off x="1430646" y="3361047"/>
        <a:ext cx="5100081" cy="918226"/>
      </dsp:txXfrm>
    </dsp:sp>
    <dsp:sp modelId="{076DCCE8-5070-4B1D-907B-F987D7DA32E2}">
      <dsp:nvSpPr>
        <dsp:cNvPr id="0" name=""/>
        <dsp:cNvSpPr/>
      </dsp:nvSpPr>
      <dsp:spPr>
        <a:xfrm>
          <a:off x="1869439" y="4443306"/>
          <a:ext cx="6258560" cy="975360"/>
        </a:xfrm>
        <a:prstGeom prst="roundRect">
          <a:avLst>
            <a:gd name="adj" fmla="val 10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u="none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연소확대 </a:t>
          </a:r>
          <a:r>
            <a:rPr lang="en-US" altLang="ko-KR" sz="1600" b="1" u="none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Propagation </a:t>
          </a:r>
        </a:p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kern="1200" dirty="0"/>
            <a:t>화염이 주변으로 전파 됨</a:t>
          </a:r>
        </a:p>
      </dsp:txBody>
      <dsp:txXfrm>
        <a:off x="1898006" y="4471873"/>
        <a:ext cx="5100081" cy="918226"/>
      </dsp:txXfrm>
    </dsp:sp>
    <dsp:sp modelId="{E06F7604-3BAF-4DF2-9185-189BEF857656}">
      <dsp:nvSpPr>
        <dsp:cNvPr id="0" name=""/>
        <dsp:cNvSpPr/>
      </dsp:nvSpPr>
      <dsp:spPr>
        <a:xfrm>
          <a:off x="5624575" y="712554"/>
          <a:ext cx="633984" cy="633984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2000" kern="1200"/>
        </a:p>
      </dsp:txBody>
      <dsp:txXfrm>
        <a:off x="5767221" y="712554"/>
        <a:ext cx="348692" cy="477073"/>
      </dsp:txXfrm>
    </dsp:sp>
    <dsp:sp modelId="{3410DEB2-54B0-496A-ABBE-76D7B5DEDF64}">
      <dsp:nvSpPr>
        <dsp:cNvPr id="0" name=""/>
        <dsp:cNvSpPr/>
      </dsp:nvSpPr>
      <dsp:spPr>
        <a:xfrm>
          <a:off x="6091935" y="1823381"/>
          <a:ext cx="633984" cy="633984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283075"/>
            <a:satOff val="-25115"/>
            <a:lumOff val="-256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283075"/>
              <a:satOff val="-25115"/>
              <a:lumOff val="-25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2000" kern="1200"/>
        </a:p>
      </dsp:txBody>
      <dsp:txXfrm>
        <a:off x="6234581" y="1823381"/>
        <a:ext cx="348692" cy="477073"/>
      </dsp:txXfrm>
    </dsp:sp>
    <dsp:sp modelId="{7016143D-E634-47AF-8EEE-DB4A43E2B2AD}">
      <dsp:nvSpPr>
        <dsp:cNvPr id="0" name=""/>
        <dsp:cNvSpPr/>
      </dsp:nvSpPr>
      <dsp:spPr>
        <a:xfrm>
          <a:off x="6559295" y="2917952"/>
          <a:ext cx="633984" cy="633984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566151"/>
            <a:satOff val="-50231"/>
            <a:lumOff val="-513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566151"/>
              <a:satOff val="-50231"/>
              <a:lumOff val="-51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2000" kern="1200"/>
        </a:p>
      </dsp:txBody>
      <dsp:txXfrm>
        <a:off x="6701941" y="2917952"/>
        <a:ext cx="348692" cy="477073"/>
      </dsp:txXfrm>
    </dsp:sp>
    <dsp:sp modelId="{42B2B2B5-27C7-4991-A771-020EEFD797BC}">
      <dsp:nvSpPr>
        <dsp:cNvPr id="0" name=""/>
        <dsp:cNvSpPr/>
      </dsp:nvSpPr>
      <dsp:spPr>
        <a:xfrm>
          <a:off x="7026655" y="4039616"/>
          <a:ext cx="633984" cy="633984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849226"/>
            <a:satOff val="-75346"/>
            <a:lumOff val="-769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849226"/>
              <a:satOff val="-75346"/>
              <a:lumOff val="-76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2000" kern="1200"/>
        </a:p>
      </dsp:txBody>
      <dsp:txXfrm>
        <a:off x="7169301" y="4039616"/>
        <a:ext cx="348692" cy="47707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6DBD28-F138-411A-923A-5B79DCFA69D4}">
      <dsp:nvSpPr>
        <dsp:cNvPr id="0" name=""/>
        <dsp:cNvSpPr/>
      </dsp:nvSpPr>
      <dsp:spPr>
        <a:xfrm>
          <a:off x="434967" y="0"/>
          <a:ext cx="4929632" cy="2936765"/>
        </a:xfrm>
        <a:prstGeom prst="rightArrow">
          <a:avLst/>
        </a:prstGeom>
        <a:solidFill>
          <a:schemeClr val="accent2"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200A0C-D897-4924-9E18-F6A72C58B5A1}">
      <dsp:nvSpPr>
        <dsp:cNvPr id="0" name=""/>
        <dsp:cNvSpPr/>
      </dsp:nvSpPr>
      <dsp:spPr>
        <a:xfrm>
          <a:off x="6230" y="881029"/>
          <a:ext cx="1866735" cy="1174706"/>
        </a:xfrm>
        <a:prstGeom prst="roundRect">
          <a:avLst/>
        </a:prstGeom>
        <a:solidFill>
          <a:srgbClr val="B0002E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700" kern="1200" dirty="0"/>
            <a:t>Metal </a:t>
          </a:r>
          <a:r>
            <a:rPr lang="ko-KR" altLang="en-US" sz="1700" kern="1200" dirty="0"/>
            <a:t>조사</a:t>
          </a:r>
        </a:p>
      </dsp:txBody>
      <dsp:txXfrm>
        <a:off x="63574" y="938373"/>
        <a:ext cx="1752047" cy="1060018"/>
      </dsp:txXfrm>
    </dsp:sp>
    <dsp:sp modelId="{7269D9D0-ED46-4F95-AF89-6F460DA4EF2F}">
      <dsp:nvSpPr>
        <dsp:cNvPr id="0" name=""/>
        <dsp:cNvSpPr/>
      </dsp:nvSpPr>
      <dsp:spPr>
        <a:xfrm>
          <a:off x="1966416" y="881029"/>
          <a:ext cx="1866735" cy="1174706"/>
        </a:xfrm>
        <a:prstGeom prst="roundRect">
          <a:avLst/>
        </a:prstGeom>
        <a:solidFill>
          <a:schemeClr val="accent2">
            <a:shade val="50000"/>
            <a:hueOff val="-394115"/>
            <a:satOff val="5189"/>
            <a:lumOff val="3107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700" kern="1200" dirty="0"/>
            <a:t>Supramolecular compound </a:t>
          </a:r>
          <a:r>
            <a:rPr lang="ko-KR" altLang="en-US" sz="1700" kern="1200" dirty="0"/>
            <a:t>조사</a:t>
          </a:r>
        </a:p>
      </dsp:txBody>
      <dsp:txXfrm>
        <a:off x="2023760" y="938373"/>
        <a:ext cx="1752047" cy="1060018"/>
      </dsp:txXfrm>
    </dsp:sp>
    <dsp:sp modelId="{04E70AA2-93FF-4051-9689-D8DCFC39FA57}">
      <dsp:nvSpPr>
        <dsp:cNvPr id="0" name=""/>
        <dsp:cNvSpPr/>
      </dsp:nvSpPr>
      <dsp:spPr>
        <a:xfrm>
          <a:off x="3926602" y="881029"/>
          <a:ext cx="1866735" cy="1174706"/>
        </a:xfrm>
        <a:prstGeom prst="roundRect">
          <a:avLst/>
        </a:prstGeom>
        <a:solidFill>
          <a:schemeClr val="accent2">
            <a:shade val="50000"/>
            <a:hueOff val="-394115"/>
            <a:satOff val="5189"/>
            <a:lumOff val="3107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합성 디자인</a:t>
          </a:r>
        </a:p>
      </dsp:txBody>
      <dsp:txXfrm>
        <a:off x="3983946" y="938373"/>
        <a:ext cx="1752047" cy="10600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5240" cy="478701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9109" y="0"/>
            <a:ext cx="2975240" cy="478701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r">
              <a:defRPr sz="1200"/>
            </a:lvl1pPr>
          </a:lstStyle>
          <a:p>
            <a:fld id="{A8F7D36D-3BDA-4D90-91F3-9D48AA1336D4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571500" y="1192213"/>
            <a:ext cx="5724525" cy="32210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744" tIns="46872" rIns="93744" bIns="4687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6594" y="4591546"/>
            <a:ext cx="5492750" cy="3756720"/>
          </a:xfrm>
          <a:prstGeom prst="rect">
            <a:avLst/>
          </a:prstGeom>
        </p:spPr>
        <p:txBody>
          <a:bodyPr vert="horz" lIns="93744" tIns="46872" rIns="93744" bIns="46872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062176"/>
            <a:ext cx="2975240" cy="478700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9109" y="9062176"/>
            <a:ext cx="2975240" cy="478700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r">
              <a:defRPr sz="1200"/>
            </a:lvl1pPr>
          </a:lstStyle>
          <a:p>
            <a:fld id="{2065E4F0-7534-49CE-81BC-5DDDF826689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03992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5E4F0-7534-49CE-81BC-5DDDF826689B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67219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5E4F0-7534-49CE-81BC-5DDDF826689B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51508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5E4F0-7534-49CE-81BC-5DDDF826689B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98777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5E4F0-7534-49CE-81BC-5DDDF826689B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191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5E4F0-7534-49CE-81BC-5DDDF826689B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96280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5E4F0-7534-49CE-81BC-5DDDF826689B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14924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5E4F0-7534-49CE-81BC-5DDDF826689B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46953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hexabromocyclododecane (HBCD)</a:t>
            </a:r>
          </a:p>
          <a:p>
            <a:r>
              <a:rPr lang="en-US" altLang="ko-KR" dirty="0" err="1"/>
              <a:t>tetrabromo</a:t>
            </a:r>
            <a:r>
              <a:rPr lang="en-US" altLang="ko-KR" dirty="0"/>
              <a:t> bisphenol A (TBBPA)</a:t>
            </a:r>
          </a:p>
          <a:p>
            <a:r>
              <a:rPr lang="en-US" altLang="ko-KR" dirty="0" err="1"/>
              <a:t>decabromodiphenyl</a:t>
            </a:r>
            <a:r>
              <a:rPr lang="en-US" altLang="ko-KR" dirty="0"/>
              <a:t> ethane (DBDPE)</a:t>
            </a:r>
          </a:p>
          <a:p>
            <a:r>
              <a:rPr lang="en-US" altLang="ko-KR" dirty="0"/>
              <a:t>1.2-bis(2,4, 6-tribromophenoxy) ethane (BTBPE)</a:t>
            </a:r>
          </a:p>
          <a:p>
            <a:r>
              <a:rPr lang="en-US" altLang="ko-KR" dirty="0" err="1"/>
              <a:t>hexabromobenzene</a:t>
            </a:r>
            <a:r>
              <a:rPr lang="en-US" altLang="ko-KR" dirty="0"/>
              <a:t> (HBB)</a:t>
            </a:r>
          </a:p>
          <a:p>
            <a:r>
              <a:rPr lang="en-US" altLang="ko-KR" dirty="0"/>
              <a:t> 2-Ethylhexyl-2,3,4,5-Tetrabromobenzoate (TBB)</a:t>
            </a:r>
          </a:p>
          <a:p>
            <a:r>
              <a:rPr lang="en-US" altLang="ko-KR" dirty="0"/>
              <a:t>bis-(2-ethylhexyl) </a:t>
            </a:r>
            <a:r>
              <a:rPr lang="en-US" altLang="ko-KR" dirty="0" err="1"/>
              <a:t>tetrabromophthalate</a:t>
            </a:r>
            <a:r>
              <a:rPr lang="en-US" altLang="ko-KR" dirty="0"/>
              <a:t> (TBPH)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5E4F0-7534-49CE-81BC-5DDDF826689B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14395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5E4F0-7534-49CE-81BC-5DDDF826689B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45441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5E4F0-7534-49CE-81BC-5DDDF826689B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27004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5E4F0-7534-49CE-81BC-5DDDF826689B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191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5E4F0-7534-49CE-81BC-5DDDF826689B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96823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hexabromocyclododecane (HBCD)</a:t>
            </a:r>
          </a:p>
          <a:p>
            <a:r>
              <a:rPr lang="en-US" altLang="ko-KR" dirty="0" err="1"/>
              <a:t>tetrabromo</a:t>
            </a:r>
            <a:r>
              <a:rPr lang="en-US" altLang="ko-KR" dirty="0"/>
              <a:t> bisphenol A (TBBPA)</a:t>
            </a:r>
          </a:p>
          <a:p>
            <a:r>
              <a:rPr lang="en-US" altLang="ko-KR" dirty="0" err="1"/>
              <a:t>decabromodiphenyl</a:t>
            </a:r>
            <a:r>
              <a:rPr lang="en-US" altLang="ko-KR" dirty="0"/>
              <a:t> ethane (DBDPE)</a:t>
            </a:r>
          </a:p>
          <a:p>
            <a:r>
              <a:rPr lang="en-US" altLang="ko-KR" dirty="0"/>
              <a:t>1.2-bis(2,4, 6-tribromophenoxy) ethane (BTBPE)</a:t>
            </a:r>
          </a:p>
          <a:p>
            <a:r>
              <a:rPr lang="en-US" altLang="ko-KR" dirty="0" err="1"/>
              <a:t>hexabromobenzene</a:t>
            </a:r>
            <a:r>
              <a:rPr lang="en-US" altLang="ko-KR" dirty="0"/>
              <a:t> (HBB)</a:t>
            </a:r>
          </a:p>
          <a:p>
            <a:r>
              <a:rPr lang="en-US" altLang="ko-KR" dirty="0"/>
              <a:t> 2-Ethylhexyl-2,3,4,5-Tetrabromobenzoate (TBB)</a:t>
            </a:r>
          </a:p>
          <a:p>
            <a:r>
              <a:rPr lang="en-US" altLang="ko-KR" dirty="0"/>
              <a:t>bis-(2-ethylhexyl) </a:t>
            </a:r>
            <a:r>
              <a:rPr lang="en-US" altLang="ko-KR" dirty="0" err="1"/>
              <a:t>tetrabromophthalate</a:t>
            </a:r>
            <a:r>
              <a:rPr lang="en-US" altLang="ko-KR" dirty="0"/>
              <a:t> (TBPH)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5E4F0-7534-49CE-81BC-5DDDF826689B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00059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5E4F0-7534-49CE-81BC-5DDDF826689B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38221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75C73-3633-4711-BC40-4EEC7DD86012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88377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75C73-3633-4711-BC40-4EEC7DD86012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1917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26CCD9-C93F-4003-9D5A-38F4013000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89E653E-58F6-4B2C-816C-0D4D1671DB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6D5A2A0-E710-4B71-BC75-3699EFD43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6168FD4-8671-47B7-9874-B428FED6E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DC220B1-FD7F-426C-A279-60C81DC58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219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A1292B8-C8F0-4239-B660-547EC492A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AA6C426-E228-4E68-B07D-29FA509A2E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B9CFC74-0FE4-451F-B247-E04198AAC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6FB3DD5-E737-4F66-825A-BF9CAF9A30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1543471-D5CF-4F87-9455-62A526CB3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375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2AF2B5C-1121-414B-BAC9-05E31A228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44C7211-FC99-488B-9535-CE4BFEFFF5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A0FD8AD-6CE9-4465-BC62-BD4B82A91A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B45B6B4-9D62-447C-9337-8AF176E07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0CE4DA3-2FD7-44AE-843A-5A96EB66AD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0040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58C1FE0-CBF9-423F-89DA-F9AF58AAF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970D799-0581-4F15-B8ED-A634FD9319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35EBD0A-6B90-4D66-82BA-0D98B49075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AE7C0F0-0D0E-4B63-B5D2-9822AE093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66E6A3C-C4E5-4C96-8CA7-E3475951A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EDD8388-25E0-47ED-A9EB-0938361C5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2371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CE2D2BF-BCBD-4BA1-A4ED-9AA0D4524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B9AF34B-370F-4C5D-91C7-1BD19C0569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14C7B5C-B2F0-4370-8D30-F811829ED7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9C285ADD-2F6F-48B8-AD66-02E3E0E787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657237D-475D-4E26-A0AE-CE75987CCD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E5BE69F-CF9F-44D6-B615-407DC86AE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4536A6CB-395E-4351-A480-13135DDAA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8725A92-B1A8-485E-88C5-6B6141129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0854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D48A0E3-95C0-4058-AEDC-C2CC686B6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4DD7287-3F3C-4826-B158-1FA719E35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4A14D9F-9E07-49D5-AA46-BAEF88561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28A71EB-0F79-4BE6-99E9-D079BAFD9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5702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77F8F127-2BC9-4730-A4FC-0F666ABE8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DAE3FFEF-6CEB-4A90-BCD6-13A9D65227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ED35ACB-1E46-4173-991B-DDB3FE9F3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3039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B4E197-BE28-4216-8E0C-E541F2F35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5CEB47B-2E1F-4552-91ED-AC4A7DC282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84A60F8-7790-4354-B200-ADE0405145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E1B00CD-0C20-43CD-AE12-5B2C90DE5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B871E0E-6C00-4562-9E3F-454CA780C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5023C7E-219A-4399-99AD-72F5560CD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0390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A5E9C3-EC78-4950-BAFC-4086BED12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018A724-8EBE-466E-AE03-F3DA4F1351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1A20315-4C1C-4149-8186-F8FC2638F1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94A66B5-E3EB-4C7D-8F03-222F070FC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BD45564-D828-42CF-A3DE-0241A76D5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8918AB1-0AD7-4452-8A60-3D36D544F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9279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49AFA1B-7DB6-4FE1-B6E1-905800BA9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14A28E1-D2BF-4E3A-8B6F-D8298ADD40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D49D957-F548-4A44-8BCA-607EAC70B3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5B69475-0FE7-42E7-B879-8EEDC227F2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B9A7112-30E1-40E9-BD03-137769C1C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9562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A2EF61B2-4606-4CCC-89F7-B78A882875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50DEA2F-B1B5-4886-94E9-4B9947FC5E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0DA86FA-2F41-4C3D-A7C9-C2F560E67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7A79469-3EB1-438C-A1C6-7F2C3ECE9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93EF504-2CDA-47F9-BF30-06C41D8EE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4742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4C3A1367-998D-46CA-A67B-D7E172530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BE03C1F-5992-4411-B4C1-E2F6586FA5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54327A3-A749-42F2-AB20-D259174121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E85B69-BC2C-445C-9C41-7B59B4566DB2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D5C81A2-CC66-46D3-8133-84306C066C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227E64-57AD-4C43-A168-7A14631972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6734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hyperlink" Target="https://svgsilh.com/ko/f44336/image/40319.html" TargetMode="Externa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gazette.gc.ca/rp-pr/p1/2022/2022-05-14/html/reg2-eng.html" TargetMode="External"/><Relationship Id="rId5" Type="http://schemas.openxmlformats.org/officeDocument/2006/relationships/hyperlink" Target="https://chemicalwatch.com/484382/canada-proposal-would-largely-prohibit-dp-dbdpe" TargetMode="Externa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emf"/><Relationship Id="rId13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38.emf"/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40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e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10" Type="http://schemas.openxmlformats.org/officeDocument/2006/relationships/image" Target="../media/image37.emf"/><Relationship Id="rId4" Type="http://schemas.openxmlformats.org/officeDocument/2006/relationships/image" Target="../media/image34.e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39.emf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41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5DA4C6FF-9C72-4C36-B5C8-F93E3FFE554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49" y="6331949"/>
            <a:ext cx="1294498" cy="425999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64641B0-02E4-4FBA-A1A7-BC17551EB06D}"/>
              </a:ext>
            </a:extLst>
          </p:cNvPr>
          <p:cNvSpPr txBox="1"/>
          <p:nvPr/>
        </p:nvSpPr>
        <p:spPr>
          <a:xfrm>
            <a:off x="4667435" y="4261592"/>
            <a:ext cx="28571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altLang="ko-KR" sz="20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Meeting 2022.11.04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6496F4D-0260-1109-E768-71E06465F82F}"/>
              </a:ext>
            </a:extLst>
          </p:cNvPr>
          <p:cNvSpPr txBox="1"/>
          <p:nvPr/>
        </p:nvSpPr>
        <p:spPr>
          <a:xfrm>
            <a:off x="2529158" y="2549769"/>
            <a:ext cx="71336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/>
              <a:t>할로겐계 </a:t>
            </a:r>
            <a:r>
              <a:rPr lang="ko-KR" altLang="en-US" sz="3600" b="1" dirty="0" err="1"/>
              <a:t>난연재료</a:t>
            </a:r>
            <a:r>
              <a:rPr lang="ko-KR" altLang="en-US" sz="3600" b="1" dirty="0"/>
              <a:t> </a:t>
            </a:r>
            <a:r>
              <a:rPr lang="ko-KR" altLang="en-US" sz="3600" b="1" dirty="0" err="1"/>
              <a:t>매커니즘</a:t>
            </a:r>
            <a:r>
              <a:rPr lang="ko-KR" altLang="en-US" sz="3600" b="1" dirty="0"/>
              <a:t> 조사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0FA231-1359-8843-19D3-F4AFEE8BA221}"/>
              </a:ext>
            </a:extLst>
          </p:cNvPr>
          <p:cNvSpPr txBox="1"/>
          <p:nvPr/>
        </p:nvSpPr>
        <p:spPr>
          <a:xfrm>
            <a:off x="3646842" y="1993839"/>
            <a:ext cx="46795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/>
              <a:t>KU-LG Chem </a:t>
            </a:r>
            <a:r>
              <a:rPr lang="en-US" altLang="ko-KR" b="1" dirty="0" err="1"/>
              <a:t>iPBL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3358487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6"/>
    </mc:Choice>
    <mc:Fallback xmlns="">
      <p:transition spd="slow" advTm="127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그룹 15">
            <a:extLst>
              <a:ext uri="{FF2B5EF4-FFF2-40B4-BE49-F238E27FC236}">
                <a16:creationId xmlns:a16="http://schemas.microsoft.com/office/drawing/2014/main" id="{6BFA5ED0-DBF0-91D7-D2F4-E25FCE062F7D}"/>
              </a:ext>
            </a:extLst>
          </p:cNvPr>
          <p:cNvGrpSpPr/>
          <p:nvPr/>
        </p:nvGrpSpPr>
        <p:grpSpPr>
          <a:xfrm>
            <a:off x="910215" y="890691"/>
            <a:ext cx="9984293" cy="5967309"/>
            <a:chOff x="1103853" y="117138"/>
            <a:chExt cx="9984293" cy="5967309"/>
          </a:xfrm>
        </p:grpSpPr>
        <p:graphicFrame>
          <p:nvGraphicFramePr>
            <p:cNvPr id="12" name="다이어그램 11">
              <a:extLst>
                <a:ext uri="{FF2B5EF4-FFF2-40B4-BE49-F238E27FC236}">
                  <a16:creationId xmlns:a16="http://schemas.microsoft.com/office/drawing/2014/main" id="{53D69B7D-0F59-C4C6-6478-89596F8D103B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307075198"/>
                </p:ext>
              </p:extLst>
            </p:nvPr>
          </p:nvGraphicFramePr>
          <p:xfrm>
            <a:off x="1103853" y="117138"/>
            <a:ext cx="9984293" cy="5967309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7441B43C-C097-8DE9-2E68-528534A19C77}"/>
                </a:ext>
              </a:extLst>
            </p:cNvPr>
            <p:cNvSpPr/>
            <p:nvPr/>
          </p:nvSpPr>
          <p:spPr>
            <a:xfrm>
              <a:off x="1849120" y="193040"/>
              <a:ext cx="1087120" cy="1625600"/>
            </a:xfrm>
            <a:prstGeom prst="rect">
              <a:avLst/>
            </a:prstGeom>
            <a:solidFill>
              <a:srgbClr val="870023"/>
            </a:solidFill>
            <a:ln>
              <a:solidFill>
                <a:srgbClr val="8700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Mechanical Engineering</a:t>
              </a:r>
              <a:endParaRPr lang="ko-KR" altLang="en-US" sz="1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endParaRPr lang="ko-KR" altLang="en-US" sz="1200" dirty="0"/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F4E28A58-A0A1-5635-3FA1-8DD8EE5FE283}"/>
                </a:ext>
              </a:extLst>
            </p:cNvPr>
            <p:cNvSpPr/>
            <p:nvPr/>
          </p:nvSpPr>
          <p:spPr>
            <a:xfrm>
              <a:off x="1849120" y="2133600"/>
              <a:ext cx="1087120" cy="1625600"/>
            </a:xfrm>
            <a:prstGeom prst="rect">
              <a:avLst/>
            </a:prstGeom>
            <a:solidFill>
              <a:srgbClr val="870023"/>
            </a:solidFill>
            <a:ln>
              <a:solidFill>
                <a:srgbClr val="8700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Electronic</a:t>
              </a:r>
            </a:p>
            <a:p>
              <a:pPr algn="ctr"/>
              <a:r>
                <a:rPr lang="en-US" altLang="ko-KR" sz="12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Engineering</a:t>
              </a:r>
              <a:endParaRPr lang="ko-KR" altLang="en-US" sz="1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C95770BD-657A-50C9-806D-73F810C2B888}"/>
                </a:ext>
              </a:extLst>
            </p:cNvPr>
            <p:cNvSpPr/>
            <p:nvPr/>
          </p:nvSpPr>
          <p:spPr>
            <a:xfrm>
              <a:off x="1849120" y="4074161"/>
              <a:ext cx="1087120" cy="1625600"/>
            </a:xfrm>
            <a:prstGeom prst="rect">
              <a:avLst/>
            </a:prstGeom>
            <a:solidFill>
              <a:srgbClr val="870023"/>
            </a:solidFill>
            <a:ln>
              <a:solidFill>
                <a:srgbClr val="8700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Chemistry</a:t>
              </a:r>
              <a:endParaRPr lang="ko-KR" altLang="en-US" sz="1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7" name="Rectangle 13">
            <a:extLst>
              <a:ext uri="{FF2B5EF4-FFF2-40B4-BE49-F238E27FC236}">
                <a16:creationId xmlns:a16="http://schemas.microsoft.com/office/drawing/2014/main" id="{AA5D3AF1-59ED-88F1-2E51-4F744530B614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48A4567-C106-C760-6BF3-562120FFE2E0}"/>
              </a:ext>
            </a:extLst>
          </p:cNvPr>
          <p:cNvSpPr txBox="1"/>
          <p:nvPr/>
        </p:nvSpPr>
        <p:spPr>
          <a:xfrm>
            <a:off x="270544" y="184801"/>
            <a:ext cx="2381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1. Introduction</a:t>
            </a:r>
            <a:endParaRPr lang="ko-KR" altLang="en-US" sz="24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1EC48FD-57C7-05E1-56EA-9AFAF1B48199}"/>
              </a:ext>
            </a:extLst>
          </p:cNvPr>
          <p:cNvSpPr txBox="1"/>
          <p:nvPr/>
        </p:nvSpPr>
        <p:spPr>
          <a:xfrm>
            <a:off x="11360830" y="-19662"/>
            <a:ext cx="8130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  <a:endParaRPr lang="ko-KR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6538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>
            <a:extLst>
              <a:ext uri="{FF2B5EF4-FFF2-40B4-BE49-F238E27FC236}">
                <a16:creationId xmlns:a16="http://schemas.microsoft.com/office/drawing/2014/main" id="{9D1F9732-24A1-4474-BECB-2369FD136A73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1C1F1A-6A4E-42F1-B5DF-4C211BB8CC19}"/>
              </a:ext>
            </a:extLst>
          </p:cNvPr>
          <p:cNvSpPr txBox="1"/>
          <p:nvPr/>
        </p:nvSpPr>
        <p:spPr>
          <a:xfrm>
            <a:off x="270544" y="184801"/>
            <a:ext cx="2381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1. Abstract</a:t>
            </a:r>
            <a:endParaRPr lang="ko-KR" altLang="en-US" sz="2400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6616997-DD8A-4049-A814-F31945C618EE}"/>
              </a:ext>
            </a:extLst>
          </p:cNvPr>
          <p:cNvSpPr txBox="1"/>
          <p:nvPr/>
        </p:nvSpPr>
        <p:spPr>
          <a:xfrm>
            <a:off x="11360830" y="-19662"/>
            <a:ext cx="8130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</a:t>
            </a:r>
            <a:endParaRPr lang="ko-KR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1CAC53-10C6-68E6-04C7-B34F9D512057}"/>
              </a:ext>
            </a:extLst>
          </p:cNvPr>
          <p:cNvSpPr txBox="1"/>
          <p:nvPr/>
        </p:nvSpPr>
        <p:spPr>
          <a:xfrm>
            <a:off x="327935" y="886235"/>
            <a:ext cx="37294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altLang="ko-KR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LG</a:t>
            </a: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화학 미팅 내용 정리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C514CC-E49C-6A74-5FCC-FC0EA1927C23}"/>
              </a:ext>
            </a:extLst>
          </p:cNvPr>
          <p:cNvSpPr txBox="1"/>
          <p:nvPr/>
        </p:nvSpPr>
        <p:spPr>
          <a:xfrm>
            <a:off x="288658" y="2135243"/>
            <a:ext cx="28770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r>
              <a:rPr lang="ko-KR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b="1" dirty="0">
                <a:latin typeface="Arial" panose="020B0604020202020204" pitchFamily="34" charset="0"/>
                <a:cs typeface="Arial" panose="020B0604020202020204" pitchFamily="34" charset="0"/>
              </a:rPr>
              <a:t>(Flame retardant)</a:t>
            </a:r>
            <a:endParaRPr lang="ko-KR" alt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직선 화살표 연결선 8">
            <a:extLst>
              <a:ext uri="{FF2B5EF4-FFF2-40B4-BE49-F238E27FC236}">
                <a16:creationId xmlns:a16="http://schemas.microsoft.com/office/drawing/2014/main" id="{FD670D57-E6B9-2C02-6EC0-AB252136E745}"/>
              </a:ext>
            </a:extLst>
          </p:cNvPr>
          <p:cNvCxnSpPr/>
          <p:nvPr/>
        </p:nvCxnSpPr>
        <p:spPr>
          <a:xfrm flipV="1">
            <a:off x="3165664" y="1783551"/>
            <a:ext cx="745425" cy="3516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직선 화살표 연결선 9">
            <a:extLst>
              <a:ext uri="{FF2B5EF4-FFF2-40B4-BE49-F238E27FC236}">
                <a16:creationId xmlns:a16="http://schemas.microsoft.com/office/drawing/2014/main" id="{9A67350C-11DE-55CC-EDF1-2CAB41DF468C}"/>
              </a:ext>
            </a:extLst>
          </p:cNvPr>
          <p:cNvCxnSpPr>
            <a:cxnSpLocks/>
          </p:cNvCxnSpPr>
          <p:nvPr/>
        </p:nvCxnSpPr>
        <p:spPr>
          <a:xfrm>
            <a:off x="3165664" y="2412140"/>
            <a:ext cx="745425" cy="3516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FE746FAB-7016-34E1-4662-A6DA935B6E78}"/>
              </a:ext>
            </a:extLst>
          </p:cNvPr>
          <p:cNvSpPr txBox="1"/>
          <p:nvPr/>
        </p:nvSpPr>
        <p:spPr>
          <a:xfrm>
            <a:off x="4028319" y="145818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유기계</a:t>
            </a:r>
            <a:endParaRPr lang="ko-KR" alt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C8EB203-C823-E0F7-9EAF-9F6B1D871B46}"/>
              </a:ext>
            </a:extLst>
          </p:cNvPr>
          <p:cNvSpPr txBox="1"/>
          <p:nvPr/>
        </p:nvSpPr>
        <p:spPr>
          <a:xfrm>
            <a:off x="4028319" y="2587986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무기계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E567DCC-9EDA-7E0D-E3FD-2D6C8AEEA705}"/>
              </a:ext>
            </a:extLst>
          </p:cNvPr>
          <p:cNvSpPr txBox="1"/>
          <p:nvPr/>
        </p:nvSpPr>
        <p:spPr>
          <a:xfrm>
            <a:off x="4066520" y="3024955"/>
            <a:ext cx="27606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u="sng" dirty="0">
                <a:latin typeface="Arial" panose="020B0604020202020204" pitchFamily="34" charset="0"/>
                <a:cs typeface="Arial" panose="020B0604020202020204" pitchFamily="34" charset="0"/>
              </a:rPr>
              <a:t>Clariant </a:t>
            </a:r>
            <a:r>
              <a:rPr lang="ko-KR" altLang="en-US" b="1" u="sng" dirty="0">
                <a:latin typeface="Arial" panose="020B0604020202020204" pitchFamily="34" charset="0"/>
                <a:cs typeface="Arial" panose="020B0604020202020204" pitchFamily="34" charset="0"/>
              </a:rPr>
              <a:t>사 </a:t>
            </a:r>
            <a:r>
              <a:rPr lang="en-US" altLang="ko-KR" b="1" u="sng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ko-KR" altLang="en-US" b="1" u="sng" dirty="0">
                <a:latin typeface="Arial" panose="020B0604020202020204" pitchFamily="34" charset="0"/>
                <a:cs typeface="Arial" panose="020B0604020202020204" pitchFamily="34" charset="0"/>
              </a:rPr>
              <a:t>무기계 독점</a:t>
            </a:r>
            <a:r>
              <a:rPr lang="en-US" altLang="ko-KR" b="1" u="sng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o-KR" altLang="en-US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497E4FE2-3594-33D4-FB4E-3C04470E22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9882" y="1251095"/>
            <a:ext cx="1960603" cy="1161045"/>
          </a:xfrm>
          <a:prstGeom prst="rect">
            <a:avLst/>
          </a:prstGeom>
        </p:spPr>
      </p:pic>
      <p:pic>
        <p:nvPicPr>
          <p:cNvPr id="18" name="그림 17" descr="화살이(가) 표시된 사진&#10;&#10;자동 생성된 설명">
            <a:extLst>
              <a:ext uri="{FF2B5EF4-FFF2-40B4-BE49-F238E27FC236}">
                <a16:creationId xmlns:a16="http://schemas.microsoft.com/office/drawing/2014/main" id="{D6A210D1-9C85-6FF8-F87E-52AFB91AC8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766360" y="2156404"/>
            <a:ext cx="512703" cy="48867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0BC1AB2-9A6B-A565-85BE-4488A5B88205}"/>
              </a:ext>
            </a:extLst>
          </p:cNvPr>
          <p:cNvSpPr txBox="1"/>
          <p:nvPr/>
        </p:nvSpPr>
        <p:spPr>
          <a:xfrm>
            <a:off x="8394445" y="3133431"/>
            <a:ext cx="36647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자동차의 경우 고온이라 대부분 무기계 사용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8220B0C-AF92-7BD1-96FA-5D2202C781EA}"/>
              </a:ext>
            </a:extLst>
          </p:cNvPr>
          <p:cNvSpPr txBox="1"/>
          <p:nvPr/>
        </p:nvSpPr>
        <p:spPr>
          <a:xfrm>
            <a:off x="298854" y="3448285"/>
            <a:ext cx="88104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할로겐계 </a:t>
            </a:r>
            <a:r>
              <a:rPr lang="en-US" altLang="ko-KR" sz="1600" b="1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ko-KR" alt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화재시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라디칼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환경오염 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ko-KR" alt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연소시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가스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환경 규제 </a:t>
            </a:r>
            <a:r>
              <a:rPr lang="ko-KR" altLang="en-US" sz="16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↑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특히 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Br </a:t>
            </a:r>
            <a:r>
              <a:rPr lang="ko-KR" altLang="en-US" sz="12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계 규제는 앞으로도 강해질 예정</a:t>
            </a:r>
            <a:r>
              <a:rPr lang="en-US" altLang="ko-KR" sz="12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endParaRPr lang="ko-KR" altLang="en-US" sz="1600" dirty="0"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49D63AE9-DD13-5A59-1A90-8237550AD7FC}"/>
              </a:ext>
            </a:extLst>
          </p:cNvPr>
          <p:cNvSpPr/>
          <p:nvPr/>
        </p:nvSpPr>
        <p:spPr>
          <a:xfrm>
            <a:off x="9109279" y="1113426"/>
            <a:ext cx="2609624" cy="1894995"/>
          </a:xfrm>
          <a:prstGeom prst="rect">
            <a:avLst/>
          </a:prstGeom>
          <a:noFill/>
          <a:ln w="28575">
            <a:solidFill>
              <a:srgbClr val="8700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164C405-C264-9B0D-C315-E76CA7656051}"/>
              </a:ext>
            </a:extLst>
          </p:cNvPr>
          <p:cNvSpPr txBox="1"/>
          <p:nvPr/>
        </p:nvSpPr>
        <p:spPr>
          <a:xfrm>
            <a:off x="9180420" y="2363261"/>
            <a:ext cx="24673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Ligand 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자체 단순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algn="ctr"/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인 함유량 가장 높은 구조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A80201A-72C2-F1C8-167B-959800376FB2}"/>
              </a:ext>
            </a:extLst>
          </p:cNvPr>
          <p:cNvSpPr txBox="1"/>
          <p:nvPr/>
        </p:nvSpPr>
        <p:spPr>
          <a:xfrm>
            <a:off x="5279063" y="1796689"/>
            <a:ext cx="2326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Phosphine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oxide 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구조 기본</a:t>
            </a:r>
            <a:endParaRPr lang="en-US" altLang="ko-K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(ex. </a:t>
            </a:r>
            <a:r>
              <a:rPr lang="ko-KR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아민계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o-KR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FA3F2ED-2801-856A-8E46-B0591FB42598}"/>
              </a:ext>
            </a:extLst>
          </p:cNvPr>
          <p:cNvSpPr txBox="1"/>
          <p:nvPr/>
        </p:nvSpPr>
        <p:spPr>
          <a:xfrm>
            <a:off x="270544" y="4141798"/>
            <a:ext cx="29132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전세계 </a:t>
            </a:r>
            <a:r>
              <a:rPr lang="ko-KR" alt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난연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50% 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이상 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TBBPA</a:t>
            </a:r>
            <a:endParaRPr lang="ko-KR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437423D5-2F62-FCBD-33E8-ECAB1AE1E9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08892" y="3877121"/>
            <a:ext cx="2116015" cy="1149701"/>
          </a:xfrm>
          <a:prstGeom prst="rect">
            <a:avLst/>
          </a:prstGeom>
        </p:spPr>
      </p:pic>
      <p:sp>
        <p:nvSpPr>
          <p:cNvPr id="26" name="직사각형 25">
            <a:extLst>
              <a:ext uri="{FF2B5EF4-FFF2-40B4-BE49-F238E27FC236}">
                <a16:creationId xmlns:a16="http://schemas.microsoft.com/office/drawing/2014/main" id="{2BB2D44E-2BED-2840-2045-0BF6F178C9C1}"/>
              </a:ext>
            </a:extLst>
          </p:cNvPr>
          <p:cNvSpPr/>
          <p:nvPr/>
        </p:nvSpPr>
        <p:spPr>
          <a:xfrm>
            <a:off x="327935" y="5264672"/>
            <a:ext cx="11532888" cy="1368214"/>
          </a:xfrm>
          <a:prstGeom prst="rect">
            <a:avLst/>
          </a:prstGeom>
          <a:solidFill>
            <a:srgbClr val="870023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BF76F15-F7DD-212B-CDF0-3F64181F25AC}"/>
              </a:ext>
            </a:extLst>
          </p:cNvPr>
          <p:cNvSpPr txBox="1"/>
          <p:nvPr/>
        </p:nvSpPr>
        <p:spPr>
          <a:xfrm>
            <a:off x="432041" y="540244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u="sng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연구목표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22B9DDB-807B-DB21-726D-177E907ECFCA}"/>
              </a:ext>
            </a:extLst>
          </p:cNvPr>
          <p:cNvSpPr txBox="1"/>
          <p:nvPr/>
        </p:nvSpPr>
        <p:spPr>
          <a:xfrm>
            <a:off x="3064643" y="5344692"/>
            <a:ext cx="47644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LG /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전기차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ko-KR" alt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개발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1600" b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ko-KR" alt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고전압</a:t>
            </a:r>
            <a:r>
              <a:rPr lang="en-US" altLang="ko-KR" sz="1600" b="1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ko-KR" alt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고난연</a:t>
            </a:r>
            <a:r>
              <a:rPr lang="ko-KR" alt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600" b="1" dirty="0">
                <a:latin typeface="Arial" panose="020B0604020202020204" pitchFamily="34" charset="0"/>
                <a:cs typeface="Arial" panose="020B0604020202020204" pitchFamily="34" charset="0"/>
              </a:rPr>
              <a:t>needs</a:t>
            </a:r>
            <a:r>
              <a:rPr lang="ko-KR" altLang="en-US" sz="1600" b="1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 ↑</a:t>
            </a:r>
            <a:r>
              <a:rPr lang="en-US" altLang="ko-KR" sz="1600" b="1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r>
              <a:rPr lang="en-US" altLang="ko-KR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ko-KR" alt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39EEE95-60F2-4AB3-FA55-E551D7A5DEB1}"/>
              </a:ext>
            </a:extLst>
          </p:cNvPr>
          <p:cNvSpPr txBox="1"/>
          <p:nvPr/>
        </p:nvSpPr>
        <p:spPr>
          <a:xfrm>
            <a:off x="5933676" y="4226703"/>
            <a:ext cx="4293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사출시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고온 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(200-300 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도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에 견딜 수 있어야함</a:t>
            </a:r>
            <a:endParaRPr lang="en-US" altLang="ko-K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기존 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gas 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발생 </a:t>
            </a:r>
            <a:r>
              <a:rPr lang="ko-KR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다이옥센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노동자 건강에 취약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o-KR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EE09519-DA42-4F1D-2762-9BB61E42DA95}"/>
              </a:ext>
            </a:extLst>
          </p:cNvPr>
          <p:cNvSpPr txBox="1"/>
          <p:nvPr/>
        </p:nvSpPr>
        <p:spPr>
          <a:xfrm>
            <a:off x="426022" y="6060655"/>
            <a:ext cx="34499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인이 아니어도 됨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유기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무기 상관 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endParaRPr lang="ko-KR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EA3B4B5-9F92-BB33-7DAE-0A102169019C}"/>
              </a:ext>
            </a:extLst>
          </p:cNvPr>
          <p:cNvSpPr txBox="1"/>
          <p:nvPr/>
        </p:nvSpPr>
        <p:spPr>
          <a:xfrm>
            <a:off x="4656807" y="6105380"/>
            <a:ext cx="710917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(1)</a:t>
            </a:r>
            <a:r>
              <a:rPr lang="ko-KR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난연기능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(2) </a:t>
            </a:r>
            <a:r>
              <a:rPr lang="ko-KR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내열 최소 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230</a:t>
            </a:r>
            <a:r>
              <a:rPr lang="ko-KR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도 이상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(3) </a:t>
            </a:r>
            <a:r>
              <a:rPr lang="ko-KR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사출가능 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(4) </a:t>
            </a:r>
            <a:r>
              <a:rPr lang="ko-KR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친환경</a:t>
            </a:r>
            <a:endParaRPr lang="ko-KR" altLang="en-US" sz="2000" b="1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010333B-F580-A48C-EF3E-03475790A69F}"/>
              </a:ext>
            </a:extLst>
          </p:cNvPr>
          <p:cNvSpPr txBox="1"/>
          <p:nvPr/>
        </p:nvSpPr>
        <p:spPr>
          <a:xfrm>
            <a:off x="4872311" y="1469069"/>
            <a:ext cx="244413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dirty="0"/>
              <a:t>인계</a:t>
            </a:r>
            <a:r>
              <a:rPr lang="en-US" altLang="ko-KR" sz="1600" dirty="0"/>
              <a:t>, </a:t>
            </a:r>
            <a:r>
              <a:rPr lang="ko-KR" altLang="en-US" sz="1600" dirty="0" err="1"/>
              <a:t>브롬계</a:t>
            </a:r>
            <a:r>
              <a:rPr lang="en-US" altLang="ko-KR" sz="1600" dirty="0"/>
              <a:t>, </a:t>
            </a:r>
            <a:r>
              <a:rPr lang="ko-KR" altLang="en-US" sz="1600" dirty="0"/>
              <a:t>염소계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7F6C1A2-A7E5-D3E5-6333-D0C708524349}"/>
              </a:ext>
            </a:extLst>
          </p:cNvPr>
          <p:cNvSpPr txBox="1"/>
          <p:nvPr/>
        </p:nvSpPr>
        <p:spPr>
          <a:xfrm>
            <a:off x="4905482" y="2602821"/>
            <a:ext cx="463772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dirty="0"/>
              <a:t>수산화알루미늄</a:t>
            </a:r>
            <a:r>
              <a:rPr lang="en-US" altLang="ko-KR" sz="1600" dirty="0"/>
              <a:t>, </a:t>
            </a:r>
            <a:r>
              <a:rPr lang="ko-KR" altLang="en-US" sz="1600" dirty="0" err="1"/>
              <a:t>안티몬계</a:t>
            </a:r>
            <a:r>
              <a:rPr lang="en-US" altLang="ko-KR" sz="1600" dirty="0"/>
              <a:t>, </a:t>
            </a:r>
            <a:r>
              <a:rPr lang="ko-KR" altLang="en-US" sz="1600" dirty="0" err="1"/>
              <a:t>수산화마그네슘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3587391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205"/>
    </mc:Choice>
    <mc:Fallback xmlns="">
      <p:transition spd="slow" advTm="46205"/>
    </mc:Fallback>
  </mc:AlternateContent>
  <p:extLst>
    <p:ext uri="{E180D4A7-C9FB-4DFB-919C-405C955672EB}">
      <p14:showEvtLst xmlns:p14="http://schemas.microsoft.com/office/powerpoint/2010/main">
        <p14:playEvt time="0" objId="8"/>
        <p14:stopEvt time="46205" objId="8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다이어그램 4">
            <a:extLst>
              <a:ext uri="{FF2B5EF4-FFF2-40B4-BE49-F238E27FC236}">
                <a16:creationId xmlns:a16="http://schemas.microsoft.com/office/drawing/2014/main" id="{7740ADC7-3B48-C56A-A712-FF396650741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17394899"/>
              </p:ext>
            </p:extLst>
          </p:nvPr>
        </p:nvGraphicFramePr>
        <p:xfrm>
          <a:off x="3548829" y="1017884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13">
            <a:extLst>
              <a:ext uri="{FF2B5EF4-FFF2-40B4-BE49-F238E27FC236}">
                <a16:creationId xmlns:a16="http://schemas.microsoft.com/office/drawing/2014/main" id="{3746826F-D3DE-CBA7-4960-A3D8F9705590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E15D900-D7BB-AE01-BFB4-FB7765FD878F}"/>
              </a:ext>
            </a:extLst>
          </p:cNvPr>
          <p:cNvSpPr txBox="1"/>
          <p:nvPr/>
        </p:nvSpPr>
        <p:spPr>
          <a:xfrm>
            <a:off x="270544" y="184801"/>
            <a:ext cx="2381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1. Abstract</a:t>
            </a:r>
            <a:endParaRPr lang="ko-KR" altLang="en-US" sz="2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84C5A53-35AE-2597-8A03-2DCE76177FB7}"/>
              </a:ext>
            </a:extLst>
          </p:cNvPr>
          <p:cNvSpPr txBox="1"/>
          <p:nvPr/>
        </p:nvSpPr>
        <p:spPr>
          <a:xfrm>
            <a:off x="270544" y="817829"/>
            <a:ext cx="263970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연소 과정과 </a:t>
            </a:r>
            <a:r>
              <a:rPr lang="en-US" altLang="ko-KR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LOI</a:t>
            </a:r>
            <a:endParaRPr lang="ko-KR" altLang="en-US" sz="2000" b="1" dirty="0">
              <a:solidFill>
                <a:srgbClr val="87002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3" name="표 13">
            <a:extLst>
              <a:ext uri="{FF2B5EF4-FFF2-40B4-BE49-F238E27FC236}">
                <a16:creationId xmlns:a16="http://schemas.microsoft.com/office/drawing/2014/main" id="{CC0DC742-246A-C87D-3F0F-3D0E60307A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1064487"/>
              </p:ext>
            </p:extLst>
          </p:nvPr>
        </p:nvGraphicFramePr>
        <p:xfrm>
          <a:off x="136560" y="5560679"/>
          <a:ext cx="4249319" cy="1112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72188">
                  <a:extLst>
                    <a:ext uri="{9D8B030D-6E8A-4147-A177-3AD203B41FA5}">
                      <a16:colId xmlns:a16="http://schemas.microsoft.com/office/drawing/2014/main" val="4168415807"/>
                    </a:ext>
                  </a:extLst>
                </a:gridCol>
                <a:gridCol w="2877131">
                  <a:extLst>
                    <a:ext uri="{9D8B030D-6E8A-4147-A177-3AD203B41FA5}">
                      <a16:colId xmlns:a16="http://schemas.microsoft.com/office/drawing/2014/main" val="342362763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LOI&lt;20.9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공기 중에서 연소가 잘 됨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36061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LOI 20.9~27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공기 중에서 연소가 느림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46348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LOI &gt;27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공기 중에서 연소가 어려움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2881690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D2D6AE05-5C82-467D-BE76-E094034A9A48}"/>
              </a:ext>
            </a:extLst>
          </p:cNvPr>
          <p:cNvSpPr txBox="1"/>
          <p:nvPr/>
        </p:nvSpPr>
        <p:spPr>
          <a:xfrm>
            <a:off x="56463" y="1454161"/>
            <a:ext cx="34923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/>
              <a:t>* LOI</a:t>
            </a:r>
            <a:r>
              <a:rPr lang="ko-KR" altLang="en-US" b="1" dirty="0"/>
              <a:t> </a:t>
            </a:r>
            <a:r>
              <a:rPr lang="en-US" altLang="ko-KR" b="1" dirty="0"/>
              <a:t>(Limiting Oxygen Index)</a:t>
            </a:r>
            <a:endParaRPr lang="ko-KR" altLang="en-US" b="1" dirty="0"/>
          </a:p>
        </p:txBody>
      </p:sp>
      <p:graphicFrame>
        <p:nvGraphicFramePr>
          <p:cNvPr id="15" name="표 12">
            <a:extLst>
              <a:ext uri="{FF2B5EF4-FFF2-40B4-BE49-F238E27FC236}">
                <a16:creationId xmlns:a16="http://schemas.microsoft.com/office/drawing/2014/main" id="{401959E6-3928-A2EF-3B1B-B2E1443442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6784734"/>
              </p:ext>
            </p:extLst>
          </p:nvPr>
        </p:nvGraphicFramePr>
        <p:xfrm>
          <a:off x="136560" y="2025634"/>
          <a:ext cx="2933658" cy="34119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66829">
                  <a:extLst>
                    <a:ext uri="{9D8B030D-6E8A-4147-A177-3AD203B41FA5}">
                      <a16:colId xmlns:a16="http://schemas.microsoft.com/office/drawing/2014/main" val="889874247"/>
                    </a:ext>
                  </a:extLst>
                </a:gridCol>
                <a:gridCol w="1466829">
                  <a:extLst>
                    <a:ext uri="{9D8B030D-6E8A-4147-A177-3AD203B41FA5}">
                      <a16:colId xmlns:a16="http://schemas.microsoft.com/office/drawing/2014/main" val="34950469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Polyacetal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15.0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34217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Polyethylene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17.4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80974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err="1"/>
                        <a:t>Polyprolylene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18.1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3407149"/>
                  </a:ext>
                </a:extLst>
              </a:tr>
              <a:tr h="44225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Polystyrene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19.8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13679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Epoxy Resin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26-28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33656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PC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28-29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18813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Nylon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29.0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43088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PVC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45~49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5339248"/>
                  </a:ext>
                </a:extLst>
              </a:tr>
              <a:tr h="37379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PTFE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95.0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6969967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53703F29-75DA-CB5E-996B-FD1C5B8E49A2}"/>
              </a:ext>
            </a:extLst>
          </p:cNvPr>
          <p:cNvSpPr txBox="1"/>
          <p:nvPr/>
        </p:nvSpPr>
        <p:spPr>
          <a:xfrm>
            <a:off x="11360830" y="-19662"/>
            <a:ext cx="8130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</a:t>
            </a:r>
            <a:endParaRPr lang="ko-KR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9016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>
            <a:extLst>
              <a:ext uri="{FF2B5EF4-FFF2-40B4-BE49-F238E27FC236}">
                <a16:creationId xmlns:a16="http://schemas.microsoft.com/office/drawing/2014/main" id="{D5CD9C26-2BC8-47B4-0FEC-37CDB6D293BF}"/>
              </a:ext>
            </a:extLst>
          </p:cNvPr>
          <p:cNvSpPr/>
          <p:nvPr/>
        </p:nvSpPr>
        <p:spPr>
          <a:xfrm>
            <a:off x="959274" y="2497215"/>
            <a:ext cx="9902156" cy="461665"/>
          </a:xfrm>
          <a:prstGeom prst="rect">
            <a:avLst/>
          </a:prstGeom>
          <a:solidFill>
            <a:srgbClr val="870023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Rectangle 13">
            <a:extLst>
              <a:ext uri="{FF2B5EF4-FFF2-40B4-BE49-F238E27FC236}">
                <a16:creationId xmlns:a16="http://schemas.microsoft.com/office/drawing/2014/main" id="{9D1F9732-24A1-4474-BECB-2369FD136A73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1C1F1A-6A4E-42F1-B5DF-4C211BB8CC19}"/>
              </a:ext>
            </a:extLst>
          </p:cNvPr>
          <p:cNvSpPr txBox="1"/>
          <p:nvPr/>
        </p:nvSpPr>
        <p:spPr>
          <a:xfrm>
            <a:off x="270544" y="184801"/>
            <a:ext cx="2381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1. Abstract</a:t>
            </a:r>
            <a:endParaRPr lang="ko-KR" altLang="en-US" sz="2400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6616997-DD8A-4049-A814-F31945C618EE}"/>
              </a:ext>
            </a:extLst>
          </p:cNvPr>
          <p:cNvSpPr txBox="1"/>
          <p:nvPr/>
        </p:nvSpPr>
        <p:spPr>
          <a:xfrm>
            <a:off x="11360830" y="-19662"/>
            <a:ext cx="8130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</a:t>
            </a:r>
            <a:endParaRPr lang="ko-KR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A29D65-F4D7-E560-9B54-7C2DB03D0D2E}"/>
              </a:ext>
            </a:extLst>
          </p:cNvPr>
          <p:cNvSpPr txBox="1"/>
          <p:nvPr/>
        </p:nvSpPr>
        <p:spPr>
          <a:xfrm>
            <a:off x="270544" y="817829"/>
            <a:ext cx="263970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ko-KR" altLang="en-US" sz="2000" b="1" i="0" dirty="0" err="1">
                <a:solidFill>
                  <a:srgbClr val="8700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난연제의</a:t>
            </a:r>
            <a:r>
              <a:rPr lang="ko-KR" altLang="en-US" sz="2000" b="1" i="0" dirty="0">
                <a:solidFill>
                  <a:srgbClr val="8700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메커니즘</a:t>
            </a:r>
            <a:endParaRPr lang="ko-KR" altLang="en-US" sz="2000" b="1" dirty="0">
              <a:solidFill>
                <a:srgbClr val="87002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4905B9F-4626-52E9-9500-03603E9D6ECD}"/>
              </a:ext>
            </a:extLst>
          </p:cNvPr>
          <p:cNvSpPr txBox="1"/>
          <p:nvPr/>
        </p:nvSpPr>
        <p:spPr>
          <a:xfrm>
            <a:off x="1330569" y="2570312"/>
            <a:ext cx="953086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US" altLang="ko-KR" sz="1600" b="1" dirty="0">
                <a:latin typeface="Arial" panose="020B0604020202020204" pitchFamily="34" charset="0"/>
                <a:cs typeface="Arial" panose="020B0604020202020204" pitchFamily="34" charset="0"/>
              </a:rPr>
              <a:t>Plastic </a:t>
            </a:r>
            <a:r>
              <a:rPr lang="ko-KR" alt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구별 → 열분해 → 온도상승 → </a:t>
            </a:r>
            <a:r>
              <a:rPr lang="ko-KR" alt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저분자</a:t>
            </a:r>
            <a:r>
              <a:rPr lang="ko-KR" alt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분해 생성물 생성 → </a:t>
            </a:r>
            <a:r>
              <a:rPr lang="en-US" altLang="ko-KR" sz="1600" b="1" dirty="0">
                <a:latin typeface="Arial" panose="020B0604020202020204" pitchFamily="34" charset="0"/>
                <a:cs typeface="Arial" panose="020B0604020202020204" pitchFamily="34" charset="0"/>
              </a:rPr>
              <a:t>+O2 </a:t>
            </a:r>
            <a:r>
              <a:rPr lang="ko-KR" alt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결합 연소시작 → 인화점 도달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811B693-C3B3-8A9D-56CF-75B8EE392062}"/>
              </a:ext>
            </a:extLst>
          </p:cNvPr>
          <p:cNvSpPr txBox="1"/>
          <p:nvPr/>
        </p:nvSpPr>
        <p:spPr>
          <a:xfrm>
            <a:off x="475697" y="1362768"/>
            <a:ext cx="562030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US" altLang="ko-KR" sz="12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a. </a:t>
            </a:r>
            <a:r>
              <a:rPr lang="ko-KR" altLang="en-US" sz="12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물리적인 방법</a:t>
            </a:r>
            <a:endParaRPr lang="ko-KR" altLang="en-US" sz="1200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base"/>
            <a:r>
              <a:rPr lang="ko-KR" altLang="en-US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㉠ </a:t>
            </a:r>
            <a:r>
              <a:rPr lang="ko-KR" altLang="en-US" sz="12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냉각</a:t>
            </a:r>
            <a:r>
              <a:rPr lang="ko-KR" altLang="en-US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ko-KR" altLang="en-US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흡열반응 등에 의해서 주변 온도를 떨어뜨려 연소반응 지연</a:t>
            </a:r>
          </a:p>
          <a:p>
            <a:pPr algn="l" fontAlgn="base"/>
            <a:r>
              <a:rPr lang="ko-KR" altLang="en-US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㉡ </a:t>
            </a:r>
            <a:r>
              <a:rPr lang="ko-KR" altLang="en-US" sz="12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보호막 형성</a:t>
            </a:r>
            <a:r>
              <a:rPr lang="ko-KR" altLang="en-US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ko-KR" altLang="en-US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열</a:t>
            </a:r>
            <a:r>
              <a:rPr lang="en-US" altLang="ko-KR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가연성 기체</a:t>
            </a:r>
            <a:r>
              <a:rPr lang="en-US" altLang="ko-KR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산소 등의 이동 방지를 통해 연소반응 지연</a:t>
            </a:r>
          </a:p>
          <a:p>
            <a:pPr algn="l" fontAlgn="base"/>
            <a:r>
              <a:rPr lang="ko-KR" altLang="en-US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㉢ </a:t>
            </a:r>
            <a:r>
              <a:rPr lang="ko-KR" altLang="en-US" sz="12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가연성분 희석</a:t>
            </a:r>
            <a:r>
              <a:rPr lang="ko-KR" altLang="en-US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ko-KR" altLang="en-US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비가연성 물질의 생성을 촉진시켜 연소반응 지연</a:t>
            </a:r>
            <a:endParaRPr lang="ko-KR" altLang="en-US" sz="1200" b="0" i="0" dirty="0">
              <a:solidFill>
                <a:srgbClr val="000000"/>
              </a:solidFill>
              <a:effectLst/>
              <a:latin typeface="Arial" panose="020B0604020202020204" pitchFamily="34" charset="0"/>
              <a:ea typeface="Dotum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61ED546-CCF9-41ED-8A46-3AB534381C5F}"/>
              </a:ext>
            </a:extLst>
          </p:cNvPr>
          <p:cNvSpPr txBox="1"/>
          <p:nvPr/>
        </p:nvSpPr>
        <p:spPr>
          <a:xfrm>
            <a:off x="5962820" y="1362768"/>
            <a:ext cx="562030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r>
              <a:rPr lang="en-US" altLang="ko-KR" sz="12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 </a:t>
            </a:r>
            <a:r>
              <a:rPr lang="ko-KR" altLang="en-US" sz="12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화학적인 방법</a:t>
            </a:r>
          </a:p>
          <a:p>
            <a:pPr fontAlgn="base"/>
            <a:r>
              <a:rPr lang="ko-KR" altLang="en-US" sz="1200" b="1" u="sng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㉠ </a:t>
            </a:r>
            <a:r>
              <a:rPr lang="ko-KR" altLang="en-US" sz="1200" b="1" u="sng" dirty="0" err="1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라디칼</a:t>
            </a:r>
            <a:r>
              <a:rPr lang="ko-KR" altLang="en-US" sz="1200" b="1" u="sng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200" b="1" u="sng" dirty="0" err="1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포집</a:t>
            </a:r>
            <a:r>
              <a:rPr lang="ko-KR" altLang="en-US" sz="1200" b="1" u="sng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200" b="1" u="sng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ko-KR" altLang="en-US" sz="1200" b="1" u="sng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고분자 분해 방지 및 지연을 통한 연소화 과정 지연</a:t>
            </a:r>
          </a:p>
          <a:p>
            <a:pPr fontAlgn="base"/>
            <a:r>
              <a:rPr lang="ko-KR" altLang="en-US" sz="1200" dirty="0">
                <a:latin typeface="Arial" panose="020B0604020202020204" pitchFamily="34" charset="0"/>
                <a:cs typeface="Arial" panose="020B0604020202020204" pitchFamily="34" charset="0"/>
              </a:rPr>
              <a:t>㉡ 보호막 형성 </a:t>
            </a:r>
            <a:r>
              <a:rPr lang="en-US" altLang="ko-KR" sz="1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ko-KR" altLang="en-US" sz="1200" dirty="0">
                <a:latin typeface="Arial" panose="020B0604020202020204" pitchFamily="34" charset="0"/>
                <a:cs typeface="Arial" panose="020B0604020202020204" pitchFamily="34" charset="0"/>
              </a:rPr>
              <a:t>고분자 이중결합에 의한 </a:t>
            </a:r>
            <a:r>
              <a:rPr lang="en-US" altLang="ko-KR" sz="1200" dirty="0">
                <a:latin typeface="Arial" panose="020B0604020202020204" pitchFamily="34" charset="0"/>
                <a:cs typeface="Arial" panose="020B0604020202020204" pitchFamily="34" charset="0"/>
              </a:rPr>
              <a:t>Carbonaceous </a:t>
            </a:r>
            <a:r>
              <a:rPr lang="ko-KR" altLang="en-US" sz="1200" dirty="0">
                <a:latin typeface="Arial" panose="020B0604020202020204" pitchFamily="34" charset="0"/>
                <a:cs typeface="Arial" panose="020B0604020202020204" pitchFamily="34" charset="0"/>
              </a:rPr>
              <a:t>층 형성</a:t>
            </a:r>
          </a:p>
          <a:p>
            <a:pPr fontAlgn="base"/>
            <a:r>
              <a:rPr lang="ko-KR" altLang="en-US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㉢ 고분자 </a:t>
            </a:r>
            <a:r>
              <a:rPr lang="ko-KR" altLang="en-US" sz="1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흐름성</a:t>
            </a:r>
            <a:r>
              <a:rPr lang="ko-KR" altLang="en-US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증가 </a:t>
            </a:r>
            <a:r>
              <a:rPr lang="en-US" altLang="ko-KR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ko-KR" altLang="en-US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고분자의 흐름성을 증가시켜 화염으로부터 격리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FF2C6DA-9B33-D0C4-71E2-CBCF876C8EE6}"/>
              </a:ext>
            </a:extLst>
          </p:cNvPr>
          <p:cNvSpPr txBox="1"/>
          <p:nvPr/>
        </p:nvSpPr>
        <p:spPr>
          <a:xfrm>
            <a:off x="9170091" y="6581001"/>
            <a:ext cx="2980879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000" i="1" dirty="0">
                <a:latin typeface="Arial" panose="020B0604020202020204" pitchFamily="34" charset="0"/>
                <a:cs typeface="Arial" panose="020B0604020202020204" pitchFamily="34" charset="0"/>
              </a:rPr>
              <a:t>https://blog.naver.com/dy6685676/222288054684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BD25FB9-58E1-FC70-4B6F-6874A4FA8CBE}"/>
              </a:ext>
            </a:extLst>
          </p:cNvPr>
          <p:cNvSpPr txBox="1"/>
          <p:nvPr/>
        </p:nvSpPr>
        <p:spPr>
          <a:xfrm>
            <a:off x="270544" y="3404152"/>
            <a:ext cx="263970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ko-KR" altLang="en-US" sz="2000" b="1" dirty="0" err="1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분류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C3A5E55-EF77-E1DD-9ED9-22246E7A1C82}"/>
              </a:ext>
            </a:extLst>
          </p:cNvPr>
          <p:cNvSpPr txBox="1"/>
          <p:nvPr/>
        </p:nvSpPr>
        <p:spPr>
          <a:xfrm>
            <a:off x="2179761" y="3421802"/>
            <a:ext cx="9971209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r>
              <a:rPr lang="en-US" altLang="ko-KR" sz="14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(1) </a:t>
            </a:r>
            <a:r>
              <a:rPr lang="ko-KR" altLang="en-US" sz="14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구성 성분에 의한 분류</a:t>
            </a:r>
          </a:p>
          <a:p>
            <a:pPr fontAlgn="base"/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㉠ </a:t>
            </a:r>
            <a:r>
              <a:rPr lang="ko-KR" altLang="en-US" sz="1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유기제</a:t>
            </a: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고분자와의 </a:t>
            </a:r>
            <a:r>
              <a:rPr lang="en-US" altLang="ko-KR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Compounding</a:t>
            </a: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이 용이</a:t>
            </a:r>
            <a:r>
              <a:rPr lang="en-US" altLang="ko-KR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ko-KR" altLang="en-US" sz="1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브롬계</a:t>
            </a:r>
            <a:r>
              <a:rPr lang="en-US" altLang="ko-KR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인계</a:t>
            </a:r>
            <a:r>
              <a:rPr lang="en-US" altLang="ko-KR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염소계</a:t>
            </a:r>
          </a:p>
          <a:p>
            <a:pPr fontAlgn="base"/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㉡ 무기계 </a:t>
            </a:r>
            <a:r>
              <a:rPr lang="en-US" altLang="ko-KR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할로겐화 유기 화합물과 승승작용을 일으키려 </a:t>
            </a:r>
            <a:r>
              <a:rPr lang="en-US" altLang="ko-KR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filler</a:t>
            </a: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로 사용가능</a:t>
            </a:r>
            <a:r>
              <a:rPr lang="en-US" altLang="ko-KR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수산화 알루미늄계</a:t>
            </a:r>
            <a:r>
              <a:rPr lang="en-US" altLang="ko-KR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안티몬계</a:t>
            </a:r>
            <a:r>
              <a:rPr lang="en-US" altLang="ko-KR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수산화 마그네슘계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B81B4E8-02A9-B329-A64D-FBA782AF70F3}"/>
              </a:ext>
            </a:extLst>
          </p:cNvPr>
          <p:cNvSpPr txBox="1"/>
          <p:nvPr/>
        </p:nvSpPr>
        <p:spPr>
          <a:xfrm>
            <a:off x="2179761" y="4310089"/>
            <a:ext cx="9854923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US" altLang="ko-KR" sz="14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(2) </a:t>
            </a:r>
            <a:r>
              <a:rPr lang="ko-KR" altLang="en-US" sz="14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사용방법에 의한 분류</a:t>
            </a:r>
          </a:p>
          <a:p>
            <a:pPr algn="l" fontAlgn="base"/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㉠ 첨가형 </a:t>
            </a:r>
            <a:r>
              <a:rPr lang="en-US" altLang="ko-KR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물리적으로 </a:t>
            </a:r>
            <a:r>
              <a:rPr lang="en-US" altLang="ko-KR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Plastic</a:t>
            </a: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에 </a:t>
            </a:r>
            <a:r>
              <a:rPr lang="ko-KR" altLang="en-US" sz="1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난연제를</a:t>
            </a: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첨가하여 난연성을 향상</a:t>
            </a:r>
          </a:p>
          <a:p>
            <a:pPr algn="l" fontAlgn="base"/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㉡ 반응형 </a:t>
            </a:r>
            <a:r>
              <a:rPr lang="en-US" altLang="ko-KR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Plastic</a:t>
            </a: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을 제조할 때 일부 </a:t>
            </a:r>
            <a:r>
              <a:rPr lang="ko-KR" altLang="en-US" sz="1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난연제를</a:t>
            </a: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첨가하여 난연성을 향상</a:t>
            </a:r>
            <a:r>
              <a:rPr lang="en-US" altLang="ko-KR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난연효과는</a:t>
            </a: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뛰어나지만 고비용</a:t>
            </a:r>
            <a:r>
              <a:rPr lang="en-US" altLang="ko-KR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많은 제조시간 소요 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AFC65C1-5D78-036B-CB10-3B2127F9E77B}"/>
              </a:ext>
            </a:extLst>
          </p:cNvPr>
          <p:cNvSpPr txBox="1"/>
          <p:nvPr/>
        </p:nvSpPr>
        <p:spPr>
          <a:xfrm>
            <a:off x="270544" y="5205485"/>
            <a:ext cx="263970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ko-KR" altLang="en-US" sz="2000" b="1" dirty="0" err="1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난연성</a:t>
            </a: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측정법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D435F9C-6204-7978-7DF5-A03D4E09DDC0}"/>
              </a:ext>
            </a:extLst>
          </p:cNvPr>
          <p:cNvSpPr txBox="1"/>
          <p:nvPr/>
        </p:nvSpPr>
        <p:spPr>
          <a:xfrm>
            <a:off x="2397370" y="5227585"/>
            <a:ext cx="6210300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(1) ignitability tests (or UL94)</a:t>
            </a:r>
          </a:p>
          <a:p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(2) flame spread tests</a:t>
            </a:r>
          </a:p>
          <a:p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(3) limiting oxygen index (LOI)</a:t>
            </a:r>
          </a:p>
          <a:p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(4) heat release tests (Cone calorimeter)</a:t>
            </a:r>
          </a:p>
          <a:p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(5) smoke tests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B1A66AA1-2010-6596-668B-057F71338AC9}"/>
              </a:ext>
            </a:extLst>
          </p:cNvPr>
          <p:cNvSpPr txBox="1"/>
          <p:nvPr/>
        </p:nvSpPr>
        <p:spPr>
          <a:xfrm>
            <a:off x="475697" y="3025829"/>
            <a:ext cx="71160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r>
              <a:rPr lang="ko-KR" altLang="en-US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상승작용 </a:t>
            </a:r>
            <a:r>
              <a:rPr lang="en-US" altLang="ko-KR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–2 </a:t>
            </a:r>
            <a:r>
              <a:rPr lang="ko-KR" altLang="en-US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종류 이상의 </a:t>
            </a:r>
            <a:r>
              <a:rPr lang="ko-KR" altLang="en-US" sz="1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난연제를</a:t>
            </a:r>
            <a:r>
              <a:rPr lang="ko-KR" altLang="en-US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병용할 경우 단독사용시 보다 </a:t>
            </a:r>
            <a:r>
              <a:rPr lang="ko-KR" altLang="en-US" sz="1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</a:t>
            </a:r>
            <a:r>
              <a:rPr lang="ko-KR" altLang="en-US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효과 증가하는 것을 의미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8D57528-63E5-A1C4-DA91-739B5D94E9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1276" y="5021469"/>
            <a:ext cx="2356689" cy="107000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F5E9FDF-DC4C-04A6-EC9F-4D31A54E9E59}"/>
              </a:ext>
            </a:extLst>
          </p:cNvPr>
          <p:cNvSpPr txBox="1"/>
          <p:nvPr/>
        </p:nvSpPr>
        <p:spPr>
          <a:xfrm>
            <a:off x="5900166" y="6363224"/>
            <a:ext cx="620420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Analytical Chemistry.</a:t>
            </a:r>
            <a:r>
              <a:rPr lang="en-US" altLang="ko-KR" sz="1000" b="1" dirty="0">
                <a:latin typeface="Arial" panose="020B0604020202020204" pitchFamily="34" charset="0"/>
                <a:cs typeface="Arial" panose="020B0604020202020204" pitchFamily="34" charset="0"/>
              </a:rPr>
              <a:t>2020</a:t>
            </a:r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 88.. 41-70.</a:t>
            </a:r>
            <a:endParaRPr lang="ko-KR" altLang="en-US" sz="1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8712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205"/>
    </mc:Choice>
    <mc:Fallback xmlns="">
      <p:transition spd="slow" advTm="46205"/>
    </mc:Fallback>
  </mc:AlternateContent>
  <p:extLst>
    <p:ext uri="{E180D4A7-C9FB-4DFB-919C-405C955672EB}">
      <p14:showEvtLst xmlns:p14="http://schemas.microsoft.com/office/powerpoint/2010/main">
        <p14:playEvt time="0" objId="8"/>
        <p14:stopEvt time="46205" objId="8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>
            <a:extLst>
              <a:ext uri="{FF2B5EF4-FFF2-40B4-BE49-F238E27FC236}">
                <a16:creationId xmlns:a16="http://schemas.microsoft.com/office/drawing/2014/main" id="{9D1F9732-24A1-4474-BECB-2369FD136A73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1C1F1A-6A4E-42F1-B5DF-4C211BB8CC19}"/>
              </a:ext>
            </a:extLst>
          </p:cNvPr>
          <p:cNvSpPr txBox="1"/>
          <p:nvPr/>
        </p:nvSpPr>
        <p:spPr>
          <a:xfrm>
            <a:off x="270544" y="184801"/>
            <a:ext cx="2381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1. Abstract</a:t>
            </a:r>
            <a:endParaRPr lang="ko-KR" altLang="en-US" sz="2400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6616997-DD8A-4049-A814-F31945C618EE}"/>
              </a:ext>
            </a:extLst>
          </p:cNvPr>
          <p:cNvSpPr txBox="1"/>
          <p:nvPr/>
        </p:nvSpPr>
        <p:spPr>
          <a:xfrm>
            <a:off x="11360830" y="-19662"/>
            <a:ext cx="8130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05</a:t>
            </a:r>
            <a:endParaRPr lang="ko-KR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A29D65-F4D7-E560-9B54-7C2DB03D0D2E}"/>
              </a:ext>
            </a:extLst>
          </p:cNvPr>
          <p:cNvSpPr txBox="1"/>
          <p:nvPr/>
        </p:nvSpPr>
        <p:spPr>
          <a:xfrm>
            <a:off x="204335" y="769577"/>
            <a:ext cx="263970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ko-KR" altLang="en-US" sz="2000" b="1" i="0" dirty="0" err="1">
                <a:solidFill>
                  <a:srgbClr val="8700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난연제의</a:t>
            </a:r>
            <a:r>
              <a:rPr lang="ko-KR" altLang="en-US" sz="2000" b="1" i="0" dirty="0">
                <a:solidFill>
                  <a:srgbClr val="8700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종류</a:t>
            </a:r>
            <a:endParaRPr lang="ko-KR" altLang="en-US" sz="2000" b="1" dirty="0">
              <a:solidFill>
                <a:srgbClr val="87002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939FCF7-B497-4BF1-EB0F-2D737D34C364}"/>
              </a:ext>
            </a:extLst>
          </p:cNvPr>
          <p:cNvSpPr txBox="1"/>
          <p:nvPr/>
        </p:nvSpPr>
        <p:spPr>
          <a:xfrm>
            <a:off x="5945434" y="6593744"/>
            <a:ext cx="6205536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Polymers </a:t>
            </a:r>
            <a:r>
              <a:rPr lang="en-US" altLang="ko-KR" sz="1000" b="1" dirty="0">
                <a:latin typeface="Arial" panose="020B0604020202020204" pitchFamily="34" charset="0"/>
                <a:cs typeface="Arial" panose="020B0604020202020204" pitchFamily="34" charset="0"/>
              </a:rPr>
              <a:t>2021</a:t>
            </a:r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14.1,</a:t>
            </a:r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: 82.</a:t>
            </a:r>
            <a:endParaRPr lang="ko-KR" altLang="en-US" sz="1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A9C8F9EE-91C4-179B-4DF2-ED382A2A86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2863" y="2126075"/>
            <a:ext cx="5424488" cy="351875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B41984F-5631-3FAC-A334-9E975A4F895A}"/>
              </a:ext>
            </a:extLst>
          </p:cNvPr>
          <p:cNvSpPr txBox="1"/>
          <p:nvPr/>
        </p:nvSpPr>
        <p:spPr>
          <a:xfrm>
            <a:off x="7044142" y="1434014"/>
            <a:ext cx="40219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b="1" dirty="0"/>
              <a:t>(2) </a:t>
            </a:r>
            <a:r>
              <a:rPr lang="ko-KR" altLang="en-US" b="1" dirty="0" err="1"/>
              <a:t>난연성</a:t>
            </a:r>
            <a:r>
              <a:rPr lang="ko-KR" altLang="en-US" b="1" dirty="0"/>
              <a:t> 고분자 재료별 대표 비율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42917878-BEEE-4220-F8F3-41C77D0C3D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478" y="2141901"/>
            <a:ext cx="4367847" cy="429047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BDCBB8F-7B66-2EE6-B082-2AE550AEC592}"/>
              </a:ext>
            </a:extLst>
          </p:cNvPr>
          <p:cNvSpPr txBox="1"/>
          <p:nvPr/>
        </p:nvSpPr>
        <p:spPr>
          <a:xfrm>
            <a:off x="1763546" y="1434014"/>
            <a:ext cx="26397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b="1" dirty="0"/>
              <a:t>(1) </a:t>
            </a:r>
            <a:r>
              <a:rPr lang="ko-KR" altLang="en-US" b="1" dirty="0" err="1"/>
              <a:t>난연성</a:t>
            </a:r>
            <a:r>
              <a:rPr lang="ko-KR" altLang="en-US" b="1" dirty="0"/>
              <a:t> 고분자 종류</a:t>
            </a:r>
          </a:p>
        </p:txBody>
      </p:sp>
    </p:spTree>
    <p:extLst>
      <p:ext uri="{BB962C8B-B14F-4D97-AF65-F5344CB8AC3E}">
        <p14:creationId xmlns:p14="http://schemas.microsoft.com/office/powerpoint/2010/main" val="1331988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205"/>
    </mc:Choice>
    <mc:Fallback xmlns="">
      <p:transition spd="slow" advTm="46205"/>
    </mc:Fallback>
  </mc:AlternateContent>
  <p:extLst>
    <p:ext uri="{E180D4A7-C9FB-4DFB-919C-405C955672EB}">
      <p14:showEvtLst xmlns:p14="http://schemas.microsoft.com/office/powerpoint/2010/main">
        <p14:playEvt time="0" objId="8"/>
        <p14:stopEvt time="46205" objId="8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A4BB8D9D-EF10-AC3D-D29F-6869C668CD99}"/>
              </a:ext>
            </a:extLst>
          </p:cNvPr>
          <p:cNvSpPr/>
          <p:nvPr/>
        </p:nvSpPr>
        <p:spPr>
          <a:xfrm>
            <a:off x="1904956" y="4750967"/>
            <a:ext cx="8382087" cy="1552879"/>
          </a:xfrm>
          <a:prstGeom prst="rect">
            <a:avLst/>
          </a:prstGeom>
          <a:solidFill>
            <a:srgbClr val="870023">
              <a:alpha val="2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Rectangle 13">
            <a:extLst>
              <a:ext uri="{FF2B5EF4-FFF2-40B4-BE49-F238E27FC236}">
                <a16:creationId xmlns:a16="http://schemas.microsoft.com/office/drawing/2014/main" id="{9D1F9732-24A1-4474-BECB-2369FD136A73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1C1F1A-6A4E-42F1-B5DF-4C211BB8CC19}"/>
              </a:ext>
            </a:extLst>
          </p:cNvPr>
          <p:cNvSpPr txBox="1"/>
          <p:nvPr/>
        </p:nvSpPr>
        <p:spPr>
          <a:xfrm>
            <a:off x="270544" y="184801"/>
            <a:ext cx="2381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1. Abstract</a:t>
            </a:r>
            <a:endParaRPr lang="ko-KR" altLang="en-US" sz="2400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6616997-DD8A-4049-A814-F31945C618EE}"/>
              </a:ext>
            </a:extLst>
          </p:cNvPr>
          <p:cNvSpPr txBox="1"/>
          <p:nvPr/>
        </p:nvSpPr>
        <p:spPr>
          <a:xfrm>
            <a:off x="11360830" y="-19662"/>
            <a:ext cx="8130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06</a:t>
            </a:r>
            <a:endParaRPr lang="ko-KR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FF2C6DA-9B33-D0C4-71E2-CBCF876C8EE6}"/>
              </a:ext>
            </a:extLst>
          </p:cNvPr>
          <p:cNvSpPr txBox="1"/>
          <p:nvPr/>
        </p:nvSpPr>
        <p:spPr>
          <a:xfrm>
            <a:off x="8721970" y="6581001"/>
            <a:ext cx="35922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200" dirty="0">
                <a:latin typeface="Arial" panose="020B0604020202020204" pitchFamily="34" charset="0"/>
                <a:cs typeface="Arial" panose="020B0604020202020204" pitchFamily="34" charset="0"/>
              </a:rPr>
              <a:t>https://blog.naver.com/dy6685676/222288054684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BD25FB9-58E1-FC70-4B6F-6874A4FA8CBE}"/>
              </a:ext>
            </a:extLst>
          </p:cNvPr>
          <p:cNvSpPr txBox="1"/>
          <p:nvPr/>
        </p:nvSpPr>
        <p:spPr>
          <a:xfrm>
            <a:off x="475697" y="905058"/>
            <a:ext cx="263970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할로겐계 </a:t>
            </a:r>
            <a:r>
              <a:rPr lang="ko-KR" altLang="en-US" sz="2000" b="1" dirty="0" err="1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endParaRPr lang="ko-KR" altLang="en-US" sz="2000" b="1" dirty="0">
              <a:solidFill>
                <a:srgbClr val="87002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990A59-B1D7-47FD-95E0-1B2E9C5BB657}"/>
              </a:ext>
            </a:extLst>
          </p:cNvPr>
          <p:cNvSpPr txBox="1"/>
          <p:nvPr/>
        </p:nvSpPr>
        <p:spPr>
          <a:xfrm>
            <a:off x="270544" y="1496595"/>
            <a:ext cx="10983610" cy="3123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 fontAlgn="base">
              <a:buFont typeface="Arial" panose="020B0604020202020204" pitchFamily="34" charset="0"/>
              <a:buChar char="•"/>
            </a:pPr>
            <a:r>
              <a:rPr lang="ko-KR" altLang="en-US" sz="1600" b="1" i="0" dirty="0" err="1">
                <a:solidFill>
                  <a:srgbClr val="8700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브롬계</a:t>
            </a:r>
            <a:r>
              <a:rPr lang="ko-KR" altLang="en-US" sz="1600" b="1" i="0" dirty="0">
                <a:solidFill>
                  <a:srgbClr val="8700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600" b="1" i="0" dirty="0" err="1">
                <a:solidFill>
                  <a:srgbClr val="8700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r>
              <a:rPr lang="ko-KR" altLang="en-US" sz="1600" b="1" i="0" dirty="0">
                <a:solidFill>
                  <a:srgbClr val="8700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600" b="1" i="0" dirty="0">
                <a:solidFill>
                  <a:srgbClr val="8700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(Br)</a:t>
            </a:r>
            <a:endParaRPr lang="ko-KR" altLang="en-US" sz="1600" b="0" i="0" dirty="0">
              <a:solidFill>
                <a:srgbClr val="870023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base">
              <a:lnSpc>
                <a:spcPct val="150000"/>
              </a:lnSpc>
            </a:pP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낮은 열안정성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주로 </a:t>
            </a:r>
            <a:r>
              <a:rPr lang="ko-KR" altLang="en-US" sz="16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트리브로모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6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페녹시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에탄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6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테트라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6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브로모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6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비스페놀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가 사용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l" fontAlgn="base">
              <a:lnSpc>
                <a:spcPct val="150000"/>
              </a:lnSpc>
            </a:pPr>
            <a:r>
              <a:rPr lang="ko-KR" altLang="en-US" sz="1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특징 </a:t>
            </a:r>
            <a:r>
              <a:rPr lang="en-US" altLang="ko-KR" sz="1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ko-KR" altLang="en-US" sz="16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소량첨가로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6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난연효과가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커서 같은 타입의 연소계보다 높은 </a:t>
            </a:r>
            <a:r>
              <a:rPr lang="ko-KR" altLang="en-US" sz="16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난연성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가짐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l" fontAlgn="base"/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기체상으로 효과를 발현시키며 다른 </a:t>
            </a:r>
            <a:r>
              <a:rPr lang="ko-KR" altLang="en-US" sz="16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ko-KR" altLang="en-US" sz="16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안티몬계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인계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와의 병용으로 상승효과를 나타내는 경우가 많음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l" fontAlgn="base"/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내열 내후성을 손상하는 경우도 있음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ko-KR" altLang="en-US" sz="1600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base"/>
            <a:r>
              <a:rPr lang="ko-KR" altLang="en-US" sz="16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endParaRPr lang="ko-KR" altLang="en-US" sz="1600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 fontAlgn="base">
              <a:buFont typeface="Arial" panose="020B0604020202020204" pitchFamily="34" charset="0"/>
              <a:buChar char="•"/>
            </a:pPr>
            <a:r>
              <a:rPr lang="ko-KR" altLang="en-US" sz="1600" b="1" i="0" dirty="0">
                <a:solidFill>
                  <a:srgbClr val="8700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염소계 </a:t>
            </a:r>
            <a:r>
              <a:rPr lang="ko-KR" altLang="en-US" sz="1600" b="1" i="0" dirty="0" err="1">
                <a:solidFill>
                  <a:srgbClr val="8700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r>
              <a:rPr lang="ko-KR" altLang="en-US" sz="1600" b="1" i="0" dirty="0">
                <a:solidFill>
                  <a:srgbClr val="8700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600" b="1" i="0" dirty="0">
                <a:solidFill>
                  <a:srgbClr val="8700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(Cl)</a:t>
            </a:r>
            <a:endParaRPr lang="ko-KR" altLang="en-US" sz="1600" b="0" i="0" dirty="0">
              <a:solidFill>
                <a:srgbClr val="870023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base">
              <a:lnSpc>
                <a:spcPct val="150000"/>
              </a:lnSpc>
            </a:pPr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취약한 열 안정성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ko-KR" altLang="en-US" sz="16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난연효율성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6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브롬계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6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난연제보다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낮음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l" fontAlgn="base">
              <a:lnSpc>
                <a:spcPct val="150000"/>
              </a:lnSpc>
            </a:pPr>
            <a:r>
              <a:rPr lang="ko-KR" alt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특징 </a:t>
            </a:r>
            <a:r>
              <a:rPr lang="en-US" altLang="ko-KR" sz="16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절연특성을 저하시키지 않음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ko-KR" altLang="en-US" sz="16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드립성이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적으며 </a:t>
            </a:r>
            <a:r>
              <a:rPr lang="ko-KR" altLang="en-US" sz="16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삼산화안티몬고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병용 효과 큼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l" fontAlgn="base"/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주로 기체상에서 효과를 발현</a:t>
            </a:r>
            <a:endParaRPr lang="ko-KR" altLang="en-US" sz="1600" b="0" i="0" dirty="0">
              <a:solidFill>
                <a:srgbClr val="000000"/>
              </a:solidFill>
              <a:effectLst/>
              <a:latin typeface="Arial" panose="020B0604020202020204" pitchFamily="34" charset="0"/>
              <a:ea typeface="Dotum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1E0B25D-8CE7-E8BE-8DC7-838BED7C2071}"/>
              </a:ext>
            </a:extLst>
          </p:cNvPr>
          <p:cNvSpPr txBox="1"/>
          <p:nvPr/>
        </p:nvSpPr>
        <p:spPr>
          <a:xfrm>
            <a:off x="3137668" y="4801113"/>
            <a:ext cx="591666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/>
            <a:r>
              <a:rPr lang="ko-KR" altLang="en-US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난연성이 우수한 순서</a:t>
            </a:r>
          </a:p>
          <a:p>
            <a:pPr algn="ctr" fontAlgn="base"/>
            <a:r>
              <a:rPr lang="en-US" altLang="ko-KR" b="1" i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aliphatic</a:t>
            </a:r>
            <a:r>
              <a:rPr lang="ko-KR" altLang="en-US" b="0" i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b="0" i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US" altLang="ko-KR" b="1" i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acyclic</a:t>
            </a:r>
            <a:r>
              <a:rPr lang="ko-KR" altLang="en-US" b="0" i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b="0" i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US" altLang="ko-KR" b="1" i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aromatic</a:t>
            </a:r>
            <a:endParaRPr lang="ko-KR" altLang="en-US" b="0" i="0" dirty="0">
              <a:solidFill>
                <a:schemeClr val="accent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fontAlgn="base"/>
            <a:r>
              <a:rPr lang="ko-KR" alt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algn="ctr" fontAlgn="base"/>
            <a:r>
              <a:rPr lang="en-US" altLang="ko-KR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(halogen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과 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carbon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의 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bonding energy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차이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ctr" fontAlgn="base"/>
            <a:r>
              <a:rPr lang="en-US" altLang="ko-KR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bond energy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가 크면 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halogen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이 분리되기 어렵기 때문</a:t>
            </a:r>
            <a:endParaRPr lang="ko-KR" altLang="en-US" b="0" i="0" dirty="0">
              <a:solidFill>
                <a:srgbClr val="000000"/>
              </a:solidFill>
              <a:effectLst/>
              <a:latin typeface="Arial" panose="020B0604020202020204" pitchFamily="34" charset="0"/>
              <a:ea typeface="Dotum" panose="020B0600000101010101" pitchFamily="50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6991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205"/>
    </mc:Choice>
    <mc:Fallback xmlns="">
      <p:transition spd="slow" advTm="46205"/>
    </mc:Fallback>
  </mc:AlternateContent>
  <p:extLst>
    <p:ext uri="{E180D4A7-C9FB-4DFB-919C-405C955672EB}">
      <p14:showEvtLst xmlns:p14="http://schemas.microsoft.com/office/powerpoint/2010/main">
        <p14:playEvt time="0" objId="8"/>
        <p14:stopEvt time="46205" objId="8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>
            <a:extLst>
              <a:ext uri="{FF2B5EF4-FFF2-40B4-BE49-F238E27FC236}">
                <a16:creationId xmlns:a16="http://schemas.microsoft.com/office/drawing/2014/main" id="{9D1F9732-24A1-4474-BECB-2369FD136A73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1C1F1A-6A4E-42F1-B5DF-4C211BB8CC19}"/>
              </a:ext>
            </a:extLst>
          </p:cNvPr>
          <p:cNvSpPr txBox="1"/>
          <p:nvPr/>
        </p:nvSpPr>
        <p:spPr>
          <a:xfrm>
            <a:off x="270544" y="184801"/>
            <a:ext cx="2381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2. Search</a:t>
            </a:r>
            <a:endParaRPr lang="ko-KR" altLang="en-US" sz="2400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6616997-DD8A-4049-A814-F31945C618EE}"/>
              </a:ext>
            </a:extLst>
          </p:cNvPr>
          <p:cNvSpPr txBox="1"/>
          <p:nvPr/>
        </p:nvSpPr>
        <p:spPr>
          <a:xfrm>
            <a:off x="11360830" y="-19662"/>
            <a:ext cx="8130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07</a:t>
            </a:r>
            <a:endParaRPr lang="ko-KR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1084DC-C0CB-D556-5BB2-E1F84E227610}"/>
              </a:ext>
            </a:extLst>
          </p:cNvPr>
          <p:cNvSpPr txBox="1"/>
          <p:nvPr/>
        </p:nvSpPr>
        <p:spPr>
          <a:xfrm>
            <a:off x="204335" y="886235"/>
            <a:ext cx="37294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할로겐계 </a:t>
            </a:r>
            <a:r>
              <a:rPr lang="ko-KR" altLang="en-US" sz="2000" b="1" dirty="0" err="1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정리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751A2CC-0682-CAB4-E257-755578DEACD6}"/>
              </a:ext>
            </a:extLst>
          </p:cNvPr>
          <p:cNvSpPr txBox="1"/>
          <p:nvPr/>
        </p:nvSpPr>
        <p:spPr>
          <a:xfrm>
            <a:off x="7085250" y="6457890"/>
            <a:ext cx="512910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Ref. </a:t>
            </a:r>
            <a:r>
              <a:rPr lang="ko-KR" altLang="en-US" sz="1000" i="1" dirty="0">
                <a:latin typeface="Arial" panose="020B0604020202020204" pitchFamily="34" charset="0"/>
                <a:cs typeface="Arial" panose="020B0604020202020204" pitchFamily="34" charset="0"/>
              </a:rPr>
              <a:t>최신 </a:t>
            </a:r>
            <a:r>
              <a:rPr lang="ko-KR" altLang="en-US" sz="1000" i="1" dirty="0" err="1">
                <a:latin typeface="Arial" panose="020B0604020202020204" pitchFamily="34" charset="0"/>
                <a:cs typeface="Arial" panose="020B0604020202020204" pitchFamily="34" charset="0"/>
              </a:rPr>
              <a:t>국내ㆍ세계의</a:t>
            </a:r>
            <a:r>
              <a:rPr lang="ko-KR" altLang="en-US" sz="1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000" i="1" dirty="0" err="1"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(Flame Retardant) </a:t>
            </a:r>
            <a:r>
              <a:rPr lang="ko-KR" altLang="en-US" sz="1000" i="1" dirty="0">
                <a:latin typeface="Arial" panose="020B0604020202020204" pitchFamily="34" charset="0"/>
                <a:cs typeface="Arial" panose="020B0604020202020204" pitchFamily="34" charset="0"/>
              </a:rPr>
              <a:t>시장 및 환경규제 현황 보고서</a:t>
            </a:r>
            <a:endParaRPr lang="en-US" altLang="ko-KR" sz="1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ko-KR" altLang="en-US" sz="1000" i="1" dirty="0" err="1">
                <a:latin typeface="Arial" panose="020B0604020202020204" pitchFamily="34" charset="0"/>
                <a:cs typeface="Arial" panose="020B0604020202020204" pitchFamily="34" charset="0"/>
              </a:rPr>
              <a:t>난연제의</a:t>
            </a:r>
            <a:r>
              <a:rPr lang="ko-KR" altLang="en-US" sz="1000" i="1" dirty="0">
                <a:latin typeface="Arial" panose="020B0604020202020204" pitchFamily="34" charset="0"/>
                <a:cs typeface="Arial" panose="020B0604020202020204" pitchFamily="34" charset="0"/>
              </a:rPr>
              <a:t> 최근 개발 동향 </a:t>
            </a:r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ko-KR" altLang="en-US" sz="1000" i="1" dirty="0" err="1">
                <a:latin typeface="Arial" panose="020B0604020202020204" pitchFamily="34" charset="0"/>
                <a:cs typeface="Arial" panose="020B0604020202020204" pitchFamily="34" charset="0"/>
              </a:rPr>
              <a:t>클라리언트</a:t>
            </a:r>
            <a:r>
              <a:rPr lang="ko-KR" altLang="en-US" sz="1000" i="1" dirty="0">
                <a:latin typeface="Arial" panose="020B0604020202020204" pitchFamily="34" charset="0"/>
                <a:cs typeface="Arial" panose="020B0604020202020204" pitchFamily="34" charset="0"/>
              </a:rPr>
              <a:t> 코리아</a:t>
            </a:r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000" i="1" dirty="0">
                <a:latin typeface="Arial" panose="020B0604020202020204" pitchFamily="34" charset="0"/>
                <a:cs typeface="Arial" panose="020B0604020202020204" pitchFamily="34" charset="0"/>
              </a:rPr>
              <a:t>박정영</a:t>
            </a:r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o-KR" altLang="en-US" sz="1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A6328E9-53E4-A466-07CF-8FEE0D1688A6}"/>
              </a:ext>
            </a:extLst>
          </p:cNvPr>
          <p:cNvSpPr txBox="1"/>
          <p:nvPr/>
        </p:nvSpPr>
        <p:spPr>
          <a:xfrm>
            <a:off x="204335" y="1764953"/>
            <a:ext cx="11483205" cy="2960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할로겐계 </a:t>
            </a:r>
            <a:r>
              <a:rPr lang="ko-KR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난연제는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브롬계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altLang="ko-KR" sz="1400" b="1" dirty="0">
                <a:latin typeface="Arial" panose="020B0604020202020204" pitchFamily="34" charset="0"/>
                <a:cs typeface="Arial" panose="020B0604020202020204" pitchFamily="34" charset="0"/>
              </a:rPr>
              <a:t>Br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와 염소계 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altLang="ko-KR" sz="1400" b="1" dirty="0">
                <a:latin typeface="Arial" panose="020B0604020202020204" pitchFamily="34" charset="0"/>
                <a:cs typeface="Arial" panose="020B0604020202020204" pitchFamily="34" charset="0"/>
              </a:rPr>
              <a:t>Cl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로 나눌 수 있지만</a:t>
            </a:r>
            <a:r>
              <a:rPr lang="en-US" altLang="ko-KR" sz="1400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400" u="sng" dirty="0" err="1">
                <a:latin typeface="Arial" panose="020B0604020202020204" pitchFamily="34" charset="0"/>
                <a:cs typeface="Arial" panose="020B0604020202020204" pitchFamily="34" charset="0"/>
              </a:rPr>
              <a:t>브롬계</a:t>
            </a:r>
            <a:r>
              <a:rPr lang="ko-KR" altLang="en-US" sz="1400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400" u="sng" dirty="0" err="1">
                <a:latin typeface="Arial" panose="020B0604020202020204" pitchFamily="34" charset="0"/>
                <a:cs typeface="Arial" panose="020B0604020202020204" pitchFamily="34" charset="0"/>
              </a:rPr>
              <a:t>난연제가</a:t>
            </a:r>
            <a:r>
              <a:rPr lang="ko-KR" altLang="en-US" sz="1400" u="sng" dirty="0">
                <a:latin typeface="Arial" panose="020B0604020202020204" pitchFamily="34" charset="0"/>
                <a:cs typeface="Arial" panose="020B0604020202020204" pitchFamily="34" charset="0"/>
              </a:rPr>
              <a:t> 압도적으로 많음</a:t>
            </a:r>
            <a:r>
              <a:rPr lang="en-US" altLang="ko-KR" sz="1400" u="sng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난연제는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사용법에 따라 </a:t>
            </a:r>
            <a:r>
              <a:rPr lang="ko-KR" alt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첨가형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과 </a:t>
            </a:r>
            <a:r>
              <a:rPr lang="ko-KR" alt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반응형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으로도 나뉘어짐</a:t>
            </a:r>
            <a:endParaRPr lang="en-US" altLang="ko-K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브롬계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난연제는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난연화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효과가 뛰어나며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비용대비 성능 면에서 뛰어남</a:t>
            </a:r>
            <a:endParaRPr lang="en-US" altLang="ko-K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현재 </a:t>
            </a:r>
            <a:r>
              <a:rPr lang="ko-KR" alt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환경문제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로 가장 큰 압박을 받고 있으나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아직까지는 </a:t>
            </a:r>
            <a:r>
              <a:rPr lang="ko-KR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브롬계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난연제를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대체할 만한 </a:t>
            </a:r>
            <a:r>
              <a:rPr lang="ko-KR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난연제가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개발되지 않아 국내외에서 계속되고 있는 대체제에 대한 연구와는 별도로 </a:t>
            </a:r>
            <a:r>
              <a:rPr lang="ko-KR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브롬계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난연제의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수요가 해마다 늘고 있음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규제 대상 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ko-KR" alt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자율적 </a:t>
            </a:r>
            <a:r>
              <a:rPr lang="en-US" altLang="ko-KR" sz="1400" b="1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에코라벨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, BAM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법적</a:t>
            </a:r>
            <a:r>
              <a:rPr lang="en-US" altLang="ko-KR" sz="14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WEEE, RoHS, REACH 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제도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b="1" i="1" u="sng" dirty="0">
                <a:latin typeface="Arial" panose="020B0604020202020204" pitchFamily="34" charset="0"/>
                <a:cs typeface="Arial" panose="020B0604020202020204" pitchFamily="34" charset="0"/>
              </a:rPr>
              <a:t>PBB, PBDE, HBCDD, MCCP, TBBPA (</a:t>
            </a:r>
            <a:r>
              <a:rPr lang="ko-KR" altLang="en-US" sz="1400" b="1" i="1" u="sng" dirty="0">
                <a:latin typeface="Arial" panose="020B0604020202020204" pitchFamily="34" charset="0"/>
                <a:cs typeface="Arial" panose="020B0604020202020204" pitchFamily="34" charset="0"/>
              </a:rPr>
              <a:t>대체품 필요</a:t>
            </a:r>
            <a:r>
              <a:rPr lang="en-US" altLang="ko-KR" sz="1400" b="1" i="1" u="sng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난연성</a:t>
            </a:r>
            <a:r>
              <a:rPr lang="ko-KR" alt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 규제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가 정립된 미국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일본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유럽 지역으로의 수출 시장을 확보하기 위해 적용 범위 확대</a:t>
            </a:r>
            <a:endParaRPr lang="en-US" altLang="ko-K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최근 </a:t>
            </a:r>
            <a:r>
              <a:rPr lang="ko-KR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난연제는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저유해성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저발연성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저부식성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내열성을 겸비한 제품 개발 연구 활발</a:t>
            </a:r>
            <a:endParaRPr lang="en-US" altLang="ko-K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9877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205"/>
    </mc:Choice>
    <mc:Fallback xmlns="">
      <p:transition spd="slow" advTm="46205"/>
    </mc:Fallback>
  </mc:AlternateContent>
  <p:extLst>
    <p:ext uri="{E180D4A7-C9FB-4DFB-919C-405C955672EB}">
      <p14:showEvtLst xmlns:p14="http://schemas.microsoft.com/office/powerpoint/2010/main">
        <p14:playEvt time="0" objId="8"/>
        <p14:stopEvt time="46205" objId="8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>
            <a:extLst>
              <a:ext uri="{FF2B5EF4-FFF2-40B4-BE49-F238E27FC236}">
                <a16:creationId xmlns:a16="http://schemas.microsoft.com/office/drawing/2014/main" id="{9D1F9732-24A1-4474-BECB-2369FD136A73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1C1F1A-6A4E-42F1-B5DF-4C211BB8CC19}"/>
              </a:ext>
            </a:extLst>
          </p:cNvPr>
          <p:cNvSpPr txBox="1"/>
          <p:nvPr/>
        </p:nvSpPr>
        <p:spPr>
          <a:xfrm>
            <a:off x="270544" y="184801"/>
            <a:ext cx="2381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2. Search</a:t>
            </a:r>
            <a:endParaRPr lang="ko-KR" altLang="en-US" sz="2400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6616997-DD8A-4049-A814-F31945C618EE}"/>
              </a:ext>
            </a:extLst>
          </p:cNvPr>
          <p:cNvSpPr txBox="1"/>
          <p:nvPr/>
        </p:nvSpPr>
        <p:spPr>
          <a:xfrm>
            <a:off x="11360830" y="-19662"/>
            <a:ext cx="8130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08</a:t>
            </a:r>
            <a:endParaRPr lang="ko-KR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D74F410-116B-7C2A-6F3E-D59563B0B095}"/>
              </a:ext>
            </a:extLst>
          </p:cNvPr>
          <p:cNvSpPr txBox="1"/>
          <p:nvPr/>
        </p:nvSpPr>
        <p:spPr>
          <a:xfrm>
            <a:off x="104112" y="918778"/>
            <a:ext cx="37294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브롬화 </a:t>
            </a:r>
            <a:r>
              <a:rPr lang="ko-KR" altLang="en-US" sz="2000" b="1" dirty="0" err="1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규제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B72E419-C00A-E95C-C65C-815B177E6E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35" y="1413625"/>
            <a:ext cx="5129103" cy="4607853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6E082FE3-7613-5A3D-B231-E1A1AFF89D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3885" y="1298"/>
            <a:ext cx="4621864" cy="27925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80DE4DA-E723-42B1-70BE-885D052F260F}"/>
              </a:ext>
            </a:extLst>
          </p:cNvPr>
          <p:cNvSpPr txBox="1"/>
          <p:nvPr/>
        </p:nvSpPr>
        <p:spPr>
          <a:xfrm>
            <a:off x="-61546" y="6396335"/>
            <a:ext cx="677147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US" altLang="ko-KR" sz="1200" b="0" i="0" u="none" strike="noStrike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나눔고딕" pitchFamily="2" charset="-127"/>
                <a:cs typeface="Arial" panose="020B0604020202020204" pitchFamily="34" charset="0"/>
                <a:hlinkClick r:id="rId5"/>
              </a:rPr>
              <a:t>https://chemicalwatch.com/484382/canada-proposal-would-largely-prohibit-dp-dbdpe</a:t>
            </a:r>
            <a:endParaRPr lang="en-US" altLang="ko-KR" sz="1200" b="0" i="0" dirty="0">
              <a:solidFill>
                <a:srgbClr val="333333"/>
              </a:solidFill>
              <a:effectLst/>
              <a:latin typeface="Arial" panose="020B0604020202020204" pitchFamily="34" charset="0"/>
              <a:ea typeface="나눔고딕" pitchFamily="2" charset="-127"/>
              <a:cs typeface="Arial" panose="020B0604020202020204" pitchFamily="34" charset="0"/>
            </a:endParaRPr>
          </a:p>
          <a:p>
            <a:pPr algn="l" fontAlgn="base"/>
            <a:r>
              <a:rPr lang="en-US" altLang="ko-KR" sz="1200" b="0" i="0" u="none" strike="noStrike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나눔고딕" pitchFamily="2" charset="-127"/>
                <a:cs typeface="Arial" panose="020B0604020202020204" pitchFamily="34" charset="0"/>
                <a:hlinkClick r:id="rId6"/>
              </a:rPr>
              <a:t>https://gazette.gc.ca/rp-pr/p1/2022/2022-05-14/html/reg2-eng.html</a:t>
            </a:r>
            <a:endParaRPr lang="en-US" altLang="ko-KR" sz="1200" b="0" i="0" dirty="0">
              <a:solidFill>
                <a:srgbClr val="333333"/>
              </a:solidFill>
              <a:effectLst/>
              <a:latin typeface="Arial" panose="020B0604020202020204" pitchFamily="34" charset="0"/>
              <a:ea typeface="나눔고딕" pitchFamily="2" charset="-127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FFA4665-8077-FA91-D74B-B6F329AB6FC6}"/>
              </a:ext>
            </a:extLst>
          </p:cNvPr>
          <p:cNvSpPr txBox="1"/>
          <p:nvPr/>
        </p:nvSpPr>
        <p:spPr>
          <a:xfrm>
            <a:off x="0" y="6148155"/>
            <a:ext cx="624253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ko-KR" altLang="en-US" sz="14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캐나다</a:t>
            </a:r>
            <a:r>
              <a:rPr lang="en-US" altLang="ko-KR" sz="14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DP </a:t>
            </a:r>
            <a:r>
              <a:rPr lang="ko-KR" altLang="en-US" sz="14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및 </a:t>
            </a:r>
            <a:r>
              <a:rPr lang="en-US" altLang="ko-KR" sz="14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DBDPE</a:t>
            </a:r>
            <a:r>
              <a:rPr lang="ko-KR" altLang="en-US" sz="14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을 엄격히 금지하는 법안 입법예고 </a:t>
            </a:r>
            <a:r>
              <a:rPr lang="en-US" altLang="ko-KR" sz="14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(2022)</a:t>
            </a:r>
            <a:endParaRPr lang="ko-KR" altLang="en-US" sz="1400" b="1" i="0" dirty="0">
              <a:solidFill>
                <a:srgbClr val="333333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4D04A01-4799-EA25-39A9-DDCA3A139C1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01095" y="2826567"/>
            <a:ext cx="4167445" cy="3610549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56E94472-CE8C-2A36-B2B0-2CAC565E281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48763" y="3931901"/>
            <a:ext cx="2658574" cy="117438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55F7360-7521-A101-BA03-8F4000FD3C59}"/>
              </a:ext>
            </a:extLst>
          </p:cNvPr>
          <p:cNvSpPr txBox="1"/>
          <p:nvPr/>
        </p:nvSpPr>
        <p:spPr>
          <a:xfrm>
            <a:off x="6598444" y="6418066"/>
            <a:ext cx="557542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solidFill>
                  <a:srgbClr val="333333"/>
                </a:solidFill>
                <a:latin typeface="Arial" panose="020B0604020202020204" pitchFamily="34" charset="0"/>
                <a:ea typeface="나눔고딕" pitchFamily="2" charset="-127"/>
                <a:cs typeface="Arial" panose="020B0604020202020204" pitchFamily="34" charset="0"/>
              </a:rPr>
              <a:t>https://semiconductor.samsung.com/kr/sustainability/environment/green-chip/in-compliance-with-international-environmental-regulations/</a:t>
            </a:r>
            <a:endParaRPr lang="ko-KR" altLang="en-US" sz="1200" dirty="0">
              <a:solidFill>
                <a:srgbClr val="333333"/>
              </a:solidFill>
              <a:latin typeface="Arial" panose="020B0604020202020204" pitchFamily="34" charset="0"/>
              <a:ea typeface="나눔고딕" pitchFamily="2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1026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205"/>
    </mc:Choice>
    <mc:Fallback xmlns="">
      <p:transition spd="slow" advTm="46205"/>
    </mc:Fallback>
  </mc:AlternateContent>
  <p:extLst>
    <p:ext uri="{E180D4A7-C9FB-4DFB-919C-405C955672EB}">
      <p14:showEvtLst xmlns:p14="http://schemas.microsoft.com/office/powerpoint/2010/main">
        <p14:playEvt time="0" objId="8"/>
        <p14:stopEvt time="46205" objId="8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3DE34F84-1D99-AA4E-DAFB-72B4A77C40BE}"/>
              </a:ext>
            </a:extLst>
          </p:cNvPr>
          <p:cNvSpPr/>
          <p:nvPr/>
        </p:nvSpPr>
        <p:spPr>
          <a:xfrm>
            <a:off x="104112" y="1370341"/>
            <a:ext cx="6736256" cy="584775"/>
          </a:xfrm>
          <a:prstGeom prst="roundRect">
            <a:avLst/>
          </a:prstGeom>
          <a:solidFill>
            <a:srgbClr val="870023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Rectangle 13">
            <a:extLst>
              <a:ext uri="{FF2B5EF4-FFF2-40B4-BE49-F238E27FC236}">
                <a16:creationId xmlns:a16="http://schemas.microsoft.com/office/drawing/2014/main" id="{9D1F9732-24A1-4474-BECB-2369FD136A73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1C1F1A-6A4E-42F1-B5DF-4C211BB8CC19}"/>
              </a:ext>
            </a:extLst>
          </p:cNvPr>
          <p:cNvSpPr txBox="1"/>
          <p:nvPr/>
        </p:nvSpPr>
        <p:spPr>
          <a:xfrm>
            <a:off x="270544" y="184801"/>
            <a:ext cx="2381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2. Search</a:t>
            </a:r>
            <a:endParaRPr lang="ko-KR" altLang="en-US" sz="2400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6616997-DD8A-4049-A814-F31945C618EE}"/>
              </a:ext>
            </a:extLst>
          </p:cNvPr>
          <p:cNvSpPr txBox="1"/>
          <p:nvPr/>
        </p:nvSpPr>
        <p:spPr>
          <a:xfrm>
            <a:off x="11360830" y="-19662"/>
            <a:ext cx="8130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09</a:t>
            </a:r>
            <a:endParaRPr lang="ko-KR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751A2CC-0682-CAB4-E257-755578DEACD6}"/>
              </a:ext>
            </a:extLst>
          </p:cNvPr>
          <p:cNvSpPr txBox="1"/>
          <p:nvPr/>
        </p:nvSpPr>
        <p:spPr>
          <a:xfrm>
            <a:off x="6114127" y="6304002"/>
            <a:ext cx="607787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Ref. </a:t>
            </a:r>
            <a:r>
              <a:rPr lang="ko-KR" altLang="en-US" sz="1000" i="1" dirty="0">
                <a:latin typeface="Arial" panose="020B0604020202020204" pitchFamily="34" charset="0"/>
                <a:cs typeface="Arial" panose="020B0604020202020204" pitchFamily="34" charset="0"/>
              </a:rPr>
              <a:t>최신 </a:t>
            </a:r>
            <a:r>
              <a:rPr lang="ko-KR" altLang="en-US" sz="1000" i="1" dirty="0" err="1">
                <a:latin typeface="Arial" panose="020B0604020202020204" pitchFamily="34" charset="0"/>
                <a:cs typeface="Arial" panose="020B0604020202020204" pitchFamily="34" charset="0"/>
              </a:rPr>
              <a:t>국내ㆍ세계의</a:t>
            </a:r>
            <a:r>
              <a:rPr lang="ko-KR" altLang="en-US" sz="1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000" i="1" dirty="0" err="1"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(Flame Retardant) </a:t>
            </a:r>
            <a:r>
              <a:rPr lang="ko-KR" altLang="en-US" sz="1000" i="1" dirty="0">
                <a:latin typeface="Arial" panose="020B0604020202020204" pitchFamily="34" charset="0"/>
                <a:cs typeface="Arial" panose="020B0604020202020204" pitchFamily="34" charset="0"/>
              </a:rPr>
              <a:t>시장 및 환경규제 현황 보고서</a:t>
            </a:r>
            <a:endParaRPr lang="en-US" altLang="ko-KR" sz="1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Polymer (Korea) </a:t>
            </a:r>
            <a:r>
              <a:rPr lang="en-US" altLang="ko-KR" sz="1000" b="1" dirty="0">
                <a:latin typeface="Arial" panose="020B0604020202020204" pitchFamily="34" charset="0"/>
                <a:cs typeface="Arial" panose="020B0604020202020204" pitchFamily="34" charset="0"/>
              </a:rPr>
              <a:t>2012</a:t>
            </a:r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36.5 </a:t>
            </a:r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549-554.</a:t>
            </a:r>
            <a:endParaRPr lang="ko-KR" alt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D74F410-116B-7C2A-6F3E-D59563B0B095}"/>
              </a:ext>
            </a:extLst>
          </p:cNvPr>
          <p:cNvSpPr txBox="1"/>
          <p:nvPr/>
        </p:nvSpPr>
        <p:spPr>
          <a:xfrm>
            <a:off x="104112" y="918778"/>
            <a:ext cx="37294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할로겐계 </a:t>
            </a:r>
            <a:r>
              <a:rPr lang="ko-KR" altLang="en-US" sz="2000" b="1" dirty="0" err="1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2000" b="1" dirty="0" err="1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매커니즘</a:t>
            </a:r>
            <a:endParaRPr lang="ko-KR" altLang="en-US" sz="2000" b="1" dirty="0">
              <a:solidFill>
                <a:srgbClr val="87002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9" name="그림 38">
            <a:extLst>
              <a:ext uri="{FF2B5EF4-FFF2-40B4-BE49-F238E27FC236}">
                <a16:creationId xmlns:a16="http://schemas.microsoft.com/office/drawing/2014/main" id="{12D6F2AA-E5FC-F1B1-98E0-F829E1B36D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35" y="2130165"/>
            <a:ext cx="5299978" cy="3030591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B15CE3C5-6A60-AEE2-5DAF-464357AE0496}"/>
              </a:ext>
            </a:extLst>
          </p:cNvPr>
          <p:cNvSpPr txBox="1"/>
          <p:nvPr/>
        </p:nvSpPr>
        <p:spPr>
          <a:xfrm>
            <a:off x="142742" y="1493451"/>
            <a:ext cx="665899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b="1" dirty="0"/>
              <a:t>근본적으로 기체상에서 발생하는 </a:t>
            </a:r>
            <a:r>
              <a:rPr lang="ko-KR" altLang="en-US" sz="1600" b="1" dirty="0" err="1"/>
              <a:t>라디칼을</a:t>
            </a:r>
            <a:r>
              <a:rPr lang="ko-KR" altLang="en-US" sz="1600" b="1" dirty="0"/>
              <a:t> </a:t>
            </a:r>
            <a:r>
              <a:rPr lang="ko-KR" altLang="en-US" sz="1600" b="1" dirty="0" err="1"/>
              <a:t>안정화시켜</a:t>
            </a:r>
            <a:r>
              <a:rPr lang="ko-KR" altLang="en-US" sz="1600" b="1" dirty="0"/>
              <a:t> </a:t>
            </a:r>
            <a:r>
              <a:rPr lang="ko-KR" altLang="en-US" sz="1600" b="1" dirty="0" err="1"/>
              <a:t>난연</a:t>
            </a:r>
            <a:r>
              <a:rPr lang="ko-KR" altLang="en-US" sz="1600" b="1" dirty="0"/>
              <a:t> 효과 발생</a:t>
            </a:r>
            <a:endParaRPr lang="en-US" altLang="ko-KR" sz="16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3F594D-27DE-E0A4-8444-9BBF81DA89FB}"/>
              </a:ext>
            </a:extLst>
          </p:cNvPr>
          <p:cNvSpPr txBox="1"/>
          <p:nvPr/>
        </p:nvSpPr>
        <p:spPr>
          <a:xfrm>
            <a:off x="6801739" y="1421794"/>
            <a:ext cx="523140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600" dirty="0"/>
              <a:t>( </a:t>
            </a:r>
            <a:r>
              <a:rPr lang="ko-KR" altLang="en-US" sz="1600" dirty="0"/>
              <a:t>연소과정에서 불연성 가스를 발생시켜 가연성 가스를 </a:t>
            </a:r>
            <a:endParaRPr lang="en-US" altLang="ko-KR" sz="1600" dirty="0"/>
          </a:p>
          <a:p>
            <a:pPr algn="ctr"/>
            <a:r>
              <a:rPr lang="ko-KR" altLang="en-US" sz="1600" dirty="0"/>
              <a:t>희석시키고 화재를 촉진시키는 산소를 차단</a:t>
            </a:r>
            <a:r>
              <a:rPr lang="en-US" altLang="ko-KR" sz="1600" dirty="0"/>
              <a:t>)</a:t>
            </a:r>
            <a:endParaRPr lang="ko-KR" altLang="en-US" sz="16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6C06926-736A-E7BC-1C2A-ED5AB6536D23}"/>
              </a:ext>
            </a:extLst>
          </p:cNvPr>
          <p:cNvSpPr txBox="1"/>
          <p:nvPr/>
        </p:nvSpPr>
        <p:spPr>
          <a:xfrm flipH="1">
            <a:off x="2895812" y="3506831"/>
            <a:ext cx="394341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err="1">
                <a:solidFill>
                  <a:srgbClr val="870023"/>
                </a:solidFill>
              </a:rPr>
              <a:t>라디칼</a:t>
            </a:r>
            <a:r>
              <a:rPr lang="ko-KR" altLang="en-US" sz="1400" b="1" dirty="0">
                <a:solidFill>
                  <a:srgbClr val="870023"/>
                </a:solidFill>
              </a:rPr>
              <a:t> 발생 </a:t>
            </a:r>
            <a:r>
              <a:rPr lang="en-US" altLang="ko-KR" sz="1400" b="1" dirty="0">
                <a:solidFill>
                  <a:srgbClr val="870023"/>
                </a:solidFill>
              </a:rPr>
              <a:t>[OH’, H’]</a:t>
            </a:r>
            <a:r>
              <a:rPr lang="ko-KR" altLang="en-US" sz="1400" b="1" dirty="0">
                <a:solidFill>
                  <a:srgbClr val="870023"/>
                </a:solidFill>
              </a:rPr>
              <a:t> </a:t>
            </a:r>
            <a:endParaRPr lang="en-US" altLang="ko-KR" sz="1400" b="1" dirty="0">
              <a:solidFill>
                <a:srgbClr val="870023"/>
              </a:solidFill>
            </a:endParaRPr>
          </a:p>
          <a:p>
            <a:pPr algn="ctr"/>
            <a:r>
              <a:rPr lang="en-US" altLang="ko-KR" sz="1400" b="1" dirty="0">
                <a:solidFill>
                  <a:srgbClr val="870023"/>
                </a:solidFill>
              </a:rPr>
              <a:t>(</a:t>
            </a:r>
            <a:r>
              <a:rPr lang="ko-KR" altLang="en-US" sz="1400" b="1" dirty="0">
                <a:solidFill>
                  <a:srgbClr val="870023"/>
                </a:solidFill>
              </a:rPr>
              <a:t>연속적인 발열 반응</a:t>
            </a:r>
            <a:r>
              <a:rPr lang="en-US" altLang="ko-KR" sz="1400" b="1" dirty="0">
                <a:solidFill>
                  <a:srgbClr val="870023"/>
                </a:solidFill>
              </a:rPr>
              <a:t>, </a:t>
            </a:r>
            <a:r>
              <a:rPr lang="ko-KR" altLang="en-US" sz="1400" b="1" dirty="0">
                <a:solidFill>
                  <a:srgbClr val="870023"/>
                </a:solidFill>
              </a:rPr>
              <a:t>이때 발생된 </a:t>
            </a:r>
            <a:r>
              <a:rPr lang="ko-KR" altLang="en-US" sz="1400" b="1" dirty="0" err="1">
                <a:solidFill>
                  <a:srgbClr val="870023"/>
                </a:solidFill>
              </a:rPr>
              <a:t>잠열은</a:t>
            </a:r>
            <a:r>
              <a:rPr lang="ko-KR" altLang="en-US" sz="1400" b="1" dirty="0">
                <a:solidFill>
                  <a:srgbClr val="870023"/>
                </a:solidFill>
              </a:rPr>
              <a:t> 주위 인화성 물질 연소시키는 에너지원으로 작용</a:t>
            </a:r>
            <a:r>
              <a:rPr lang="en-US" altLang="ko-KR" sz="1400" b="1" dirty="0">
                <a:solidFill>
                  <a:srgbClr val="870023"/>
                </a:solidFill>
              </a:rPr>
              <a:t>)</a:t>
            </a:r>
            <a:endParaRPr lang="ko-KR" altLang="en-US" sz="1400" b="1" dirty="0">
              <a:solidFill>
                <a:srgbClr val="870023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05A588-9866-D723-7369-47AC3F8B8785}"/>
              </a:ext>
            </a:extLst>
          </p:cNvPr>
          <p:cNvSpPr txBox="1"/>
          <p:nvPr/>
        </p:nvSpPr>
        <p:spPr>
          <a:xfrm flipH="1">
            <a:off x="187896" y="5196006"/>
            <a:ext cx="65686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870023"/>
                </a:solidFill>
              </a:rPr>
              <a:t>(1) </a:t>
            </a:r>
            <a:r>
              <a:rPr lang="ko-KR" altLang="en-US" sz="1400" b="1" dirty="0">
                <a:solidFill>
                  <a:srgbClr val="870023"/>
                </a:solidFill>
              </a:rPr>
              <a:t>활성이 약한 할로겐</a:t>
            </a:r>
            <a:r>
              <a:rPr lang="en-US" altLang="ko-KR" sz="1400" b="1" dirty="0">
                <a:solidFill>
                  <a:srgbClr val="870023"/>
                </a:solidFill>
              </a:rPr>
              <a:t>[</a:t>
            </a:r>
            <a:r>
              <a:rPr lang="en-US" altLang="ko-KR" sz="1400" b="1" dirty="0" err="1">
                <a:solidFill>
                  <a:srgbClr val="870023"/>
                </a:solidFill>
              </a:rPr>
              <a:t>Br’,Cl</a:t>
            </a:r>
            <a:r>
              <a:rPr lang="en-US" altLang="ko-KR" sz="1400" b="1" dirty="0">
                <a:solidFill>
                  <a:srgbClr val="870023"/>
                </a:solidFill>
              </a:rPr>
              <a:t>’]</a:t>
            </a:r>
            <a:r>
              <a:rPr lang="ko-KR" altLang="en-US" sz="1400" b="1" dirty="0">
                <a:solidFill>
                  <a:srgbClr val="870023"/>
                </a:solidFill>
              </a:rPr>
              <a:t>이 </a:t>
            </a:r>
            <a:r>
              <a:rPr lang="ko-KR" altLang="en-US" sz="1400" b="1" dirty="0" err="1">
                <a:solidFill>
                  <a:srgbClr val="870023"/>
                </a:solidFill>
              </a:rPr>
              <a:t>라디칼</a:t>
            </a:r>
            <a:r>
              <a:rPr lang="ko-KR" altLang="en-US" sz="1400" b="1" dirty="0">
                <a:solidFill>
                  <a:srgbClr val="870023"/>
                </a:solidFill>
              </a:rPr>
              <a:t> 대체하여 활성 </a:t>
            </a:r>
            <a:r>
              <a:rPr lang="ko-KR" altLang="en-US" sz="1400" b="1" dirty="0" err="1">
                <a:solidFill>
                  <a:srgbClr val="870023"/>
                </a:solidFill>
              </a:rPr>
              <a:t>라디칼</a:t>
            </a:r>
            <a:r>
              <a:rPr lang="ko-KR" altLang="en-US" sz="1400" b="1" dirty="0">
                <a:solidFill>
                  <a:srgbClr val="870023"/>
                </a:solidFill>
              </a:rPr>
              <a:t> 농도 감소</a:t>
            </a:r>
            <a:r>
              <a:rPr lang="en-US" altLang="ko-KR" sz="1400" b="1" dirty="0">
                <a:solidFill>
                  <a:srgbClr val="870023"/>
                </a:solidFill>
              </a:rPr>
              <a:t>,</a:t>
            </a:r>
          </a:p>
          <a:p>
            <a:r>
              <a:rPr lang="ko-KR" altLang="en-US" sz="1400" b="1" dirty="0">
                <a:solidFill>
                  <a:srgbClr val="870023"/>
                </a:solidFill>
              </a:rPr>
              <a:t>연쇄 반응 정지시켜 </a:t>
            </a:r>
            <a:r>
              <a:rPr lang="ko-KR" altLang="en-US" sz="1400" b="1" dirty="0" err="1">
                <a:solidFill>
                  <a:srgbClr val="870023"/>
                </a:solidFill>
              </a:rPr>
              <a:t>난연효과</a:t>
            </a:r>
            <a:r>
              <a:rPr lang="ko-KR" altLang="en-US" sz="1400" b="1" dirty="0">
                <a:solidFill>
                  <a:srgbClr val="870023"/>
                </a:solidFill>
              </a:rPr>
              <a:t> 발생</a:t>
            </a:r>
            <a:r>
              <a:rPr lang="en-US" altLang="ko-KR" sz="1400" b="1" dirty="0">
                <a:solidFill>
                  <a:srgbClr val="870023"/>
                </a:solidFill>
              </a:rPr>
              <a:t>.</a:t>
            </a:r>
          </a:p>
          <a:p>
            <a:r>
              <a:rPr lang="en-US" altLang="ko-KR" sz="1400" b="1" dirty="0"/>
              <a:t>(2)</a:t>
            </a:r>
            <a:r>
              <a:rPr lang="ko-KR" altLang="en-US" sz="1400" b="1" dirty="0" err="1"/>
              <a:t>연소시</a:t>
            </a:r>
            <a:r>
              <a:rPr lang="ko-KR" altLang="en-US" sz="1400" b="1" dirty="0"/>
              <a:t> </a:t>
            </a:r>
            <a:r>
              <a:rPr lang="en-US" altLang="ko-KR" sz="1400" b="1" dirty="0"/>
              <a:t>C-X </a:t>
            </a:r>
            <a:r>
              <a:rPr lang="ko-KR" altLang="en-US" sz="1400" b="1" dirty="0"/>
              <a:t>결합의 절단 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흡열반응</a:t>
            </a:r>
            <a:r>
              <a:rPr lang="en-US" altLang="ko-KR" sz="1400" b="1" dirty="0"/>
              <a:t>) -&gt; </a:t>
            </a:r>
            <a:r>
              <a:rPr lang="ko-KR" altLang="en-US" sz="1400" b="1" dirty="0"/>
              <a:t>가연성 물질 </a:t>
            </a:r>
            <a:r>
              <a:rPr lang="ko-KR" altLang="en-US" sz="1400" b="1" dirty="0" err="1"/>
              <a:t>연소열</a:t>
            </a:r>
            <a:r>
              <a:rPr lang="ko-KR" altLang="en-US" sz="1400" b="1" dirty="0"/>
              <a:t> 감소</a:t>
            </a:r>
            <a:endParaRPr lang="en-US" altLang="ko-KR" sz="1400" b="1" dirty="0"/>
          </a:p>
          <a:p>
            <a:r>
              <a:rPr lang="en-US" altLang="ko-KR" sz="1400" b="1" dirty="0"/>
              <a:t>(3) </a:t>
            </a:r>
            <a:r>
              <a:rPr lang="ko-KR" altLang="en-US" sz="1400" b="1" dirty="0"/>
              <a:t>분해 시 불연성 </a:t>
            </a:r>
            <a:r>
              <a:rPr lang="en-US" altLang="ko-KR" sz="1400" b="1" dirty="0"/>
              <a:t>gas </a:t>
            </a:r>
            <a:r>
              <a:rPr lang="ko-KR" altLang="en-US" sz="1400" b="1" dirty="0"/>
              <a:t>발생</a:t>
            </a:r>
            <a:r>
              <a:rPr lang="en-US" altLang="ko-KR" sz="1400" b="1" dirty="0"/>
              <a:t>, O2 </a:t>
            </a:r>
            <a:r>
              <a:rPr lang="ko-KR" altLang="en-US" sz="1400" b="1" dirty="0"/>
              <a:t>유입 억제</a:t>
            </a:r>
            <a:endParaRPr lang="en-US" altLang="ko-KR" sz="1400" b="1" dirty="0"/>
          </a:p>
          <a:p>
            <a:r>
              <a:rPr lang="en-US" altLang="ko-KR" sz="1400" b="1" dirty="0"/>
              <a:t>(4) </a:t>
            </a:r>
            <a:r>
              <a:rPr lang="ko-KR" altLang="en-US" sz="1400" b="1" dirty="0"/>
              <a:t>고체 상일때는 </a:t>
            </a:r>
            <a:r>
              <a:rPr lang="en-US" altLang="ko-KR" sz="1400" b="1" dirty="0"/>
              <a:t>HX</a:t>
            </a:r>
            <a:r>
              <a:rPr lang="ko-KR" altLang="en-US" sz="1400" b="1" dirty="0"/>
              <a:t>가 가연성 물질의 산화 촉매로 작용하여 산</a:t>
            </a:r>
            <a:endParaRPr lang="en-US" altLang="ko-KR" sz="1400" b="1" dirty="0"/>
          </a:p>
          <a:p>
            <a:r>
              <a:rPr lang="ko-KR" altLang="en-US" sz="1400" b="1" dirty="0"/>
              <a:t>화된 물질이 결과적으로 탄소화합물 생성 </a:t>
            </a:r>
            <a:r>
              <a:rPr lang="en-US" altLang="ko-KR" sz="1400" b="1" dirty="0"/>
              <a:t>-&gt; </a:t>
            </a:r>
            <a:r>
              <a:rPr lang="ko-KR" altLang="en-US" sz="1400" b="1" dirty="0"/>
              <a:t>탄소화합물이 산소 및 </a:t>
            </a:r>
            <a:r>
              <a:rPr lang="ko-KR" altLang="en-US" sz="1400" b="1" dirty="0" err="1"/>
              <a:t>잠열</a:t>
            </a:r>
            <a:r>
              <a:rPr lang="ko-KR" altLang="en-US" sz="1400" b="1" dirty="0"/>
              <a:t> 차단</a:t>
            </a:r>
            <a:endParaRPr lang="en-US" altLang="ko-KR" sz="1400" b="1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419553BE-7392-25F7-FBFC-82D2F934F04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68784"/>
          <a:stretch/>
        </p:blipFill>
        <p:spPr>
          <a:xfrm>
            <a:off x="5953191" y="2486762"/>
            <a:ext cx="4921864" cy="1282224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E99A1D9D-8BD1-34E1-7CD9-DB2F622254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36711" y="4143130"/>
            <a:ext cx="5150954" cy="1593404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8330A0CC-336D-7CFD-FB51-06F0E2777A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59545" y="2678584"/>
            <a:ext cx="1845878" cy="1077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401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205"/>
    </mc:Choice>
    <mc:Fallback xmlns="">
      <p:transition spd="slow" advTm="46205"/>
    </mc:Fallback>
  </mc:AlternateContent>
  <p:extLst>
    <p:ext uri="{E180D4A7-C9FB-4DFB-919C-405C955672EB}">
      <p14:showEvtLst xmlns:p14="http://schemas.microsoft.com/office/powerpoint/2010/main">
        <p14:playEvt time="0" objId="8"/>
        <p14:stopEvt time="46205" objId="8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>
            <a:extLst>
              <a:ext uri="{FF2B5EF4-FFF2-40B4-BE49-F238E27FC236}">
                <a16:creationId xmlns:a16="http://schemas.microsoft.com/office/drawing/2014/main" id="{9D1F9732-24A1-4474-BECB-2369FD136A73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1C1F1A-6A4E-42F1-B5DF-4C211BB8CC19}"/>
              </a:ext>
            </a:extLst>
          </p:cNvPr>
          <p:cNvSpPr txBox="1"/>
          <p:nvPr/>
        </p:nvSpPr>
        <p:spPr>
          <a:xfrm>
            <a:off x="270544" y="184801"/>
            <a:ext cx="2381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2. Search</a:t>
            </a:r>
            <a:endParaRPr lang="ko-KR" altLang="en-US" sz="2400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6616997-DD8A-4049-A814-F31945C618EE}"/>
              </a:ext>
            </a:extLst>
          </p:cNvPr>
          <p:cNvSpPr txBox="1"/>
          <p:nvPr/>
        </p:nvSpPr>
        <p:spPr>
          <a:xfrm>
            <a:off x="11360830" y="-19662"/>
            <a:ext cx="8130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ko-KR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129148F-E4F2-9A93-5CD8-D43009F113EC}"/>
              </a:ext>
            </a:extLst>
          </p:cNvPr>
          <p:cNvSpPr txBox="1"/>
          <p:nvPr/>
        </p:nvSpPr>
        <p:spPr>
          <a:xfrm>
            <a:off x="104112" y="918778"/>
            <a:ext cx="37294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할로겐계 </a:t>
            </a:r>
            <a:r>
              <a:rPr lang="ko-KR" altLang="en-US" sz="2000" b="1" dirty="0" err="1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종류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14175F81-5844-BAB5-26DA-F9684DAE5E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35" y="2034313"/>
            <a:ext cx="5464945" cy="4350425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C9BD8AE1-98F6-9882-6FEC-6F7999363D8C}"/>
              </a:ext>
            </a:extLst>
          </p:cNvPr>
          <p:cNvSpPr/>
          <p:nvPr/>
        </p:nvSpPr>
        <p:spPr>
          <a:xfrm>
            <a:off x="296758" y="3611136"/>
            <a:ext cx="5280098" cy="1253724"/>
          </a:xfrm>
          <a:prstGeom prst="rect">
            <a:avLst/>
          </a:prstGeom>
          <a:noFill/>
          <a:ln w="38100">
            <a:solidFill>
              <a:srgbClr val="8700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75C962-0583-4E50-D423-6B675FD9EC92}"/>
              </a:ext>
            </a:extLst>
          </p:cNvPr>
          <p:cNvSpPr txBox="1"/>
          <p:nvPr/>
        </p:nvSpPr>
        <p:spPr>
          <a:xfrm>
            <a:off x="3837002" y="4864860"/>
            <a:ext cx="17860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err="1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브롬계</a:t>
            </a:r>
            <a:r>
              <a:rPr lang="ko-KR" altLang="en-US" sz="1200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중 가장 많이 씀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50896EB-4441-96F0-3243-69B39B369EA2}"/>
              </a:ext>
            </a:extLst>
          </p:cNvPr>
          <p:cNvSpPr txBox="1"/>
          <p:nvPr/>
        </p:nvSpPr>
        <p:spPr>
          <a:xfrm>
            <a:off x="296758" y="1606430"/>
            <a:ext cx="37294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latin typeface="Arial" panose="020B0604020202020204" pitchFamily="34" charset="0"/>
                <a:cs typeface="Arial" panose="020B0604020202020204" pitchFamily="34" charset="0"/>
              </a:rPr>
              <a:t>(1) </a:t>
            </a:r>
            <a:r>
              <a:rPr lang="ko-KR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브롬계</a:t>
            </a:r>
            <a:r>
              <a:rPr lang="ko-KR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r>
              <a:rPr lang="ko-KR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 화학구조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54C4F1-5D55-C604-C442-92B716732633}"/>
              </a:ext>
            </a:extLst>
          </p:cNvPr>
          <p:cNvSpPr txBox="1"/>
          <p:nvPr/>
        </p:nvSpPr>
        <p:spPr>
          <a:xfrm>
            <a:off x="5169833" y="1606430"/>
            <a:ext cx="37294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latin typeface="Arial" panose="020B0604020202020204" pitchFamily="34" charset="0"/>
                <a:cs typeface="Arial" panose="020B0604020202020204" pitchFamily="34" charset="0"/>
              </a:rPr>
              <a:t>(2) </a:t>
            </a:r>
            <a:r>
              <a:rPr lang="ko-KR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염소계 </a:t>
            </a:r>
            <a:r>
              <a:rPr lang="ko-KR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r>
              <a:rPr lang="ko-KR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 화학구조</a:t>
            </a: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DB4ED8B2-6125-BF1E-5A43-4CFFABFB48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7330" y="3065005"/>
            <a:ext cx="5623935" cy="228904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B1C9467-0BBB-4600-48AA-D1E965FF4F56}"/>
              </a:ext>
            </a:extLst>
          </p:cNvPr>
          <p:cNvSpPr txBox="1"/>
          <p:nvPr/>
        </p:nvSpPr>
        <p:spPr>
          <a:xfrm>
            <a:off x="8230134" y="1159587"/>
            <a:ext cx="3282162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종류</a:t>
            </a:r>
            <a:endParaRPr lang="en-US" altLang="ko-K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[1] Dechlorane Plus (DP) </a:t>
            </a:r>
          </a:p>
          <a:p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[2] Chlorinated paraffins (CPs) </a:t>
            </a:r>
            <a:endParaRPr lang="ko-KR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20FEC31-4336-6A92-DD31-89EB80A4F1A3}"/>
              </a:ext>
            </a:extLst>
          </p:cNvPr>
          <p:cNvSpPr txBox="1"/>
          <p:nvPr/>
        </p:nvSpPr>
        <p:spPr>
          <a:xfrm flipH="1">
            <a:off x="6796302" y="5727923"/>
            <a:ext cx="50112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SCCP 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화합물 두 예시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 (C10H17Cl5 and C13H22Cl6)</a:t>
            </a:r>
            <a:endParaRPr lang="ko-KR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F58EE0A6-7ED6-092F-1B42-E6EABCD66F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82598" y="2138754"/>
            <a:ext cx="1471613" cy="780981"/>
          </a:xfrm>
          <a:prstGeom prst="rect">
            <a:avLst/>
          </a:prstGeom>
        </p:spPr>
      </p:pic>
      <p:sp>
        <p:nvSpPr>
          <p:cNvPr id="19" name="화살표: 아래로 구부러짐 18">
            <a:extLst>
              <a:ext uri="{FF2B5EF4-FFF2-40B4-BE49-F238E27FC236}">
                <a16:creationId xmlns:a16="http://schemas.microsoft.com/office/drawing/2014/main" id="{5CD2A664-DF2F-17E2-5426-5D3654FFF97D}"/>
              </a:ext>
            </a:extLst>
          </p:cNvPr>
          <p:cNvSpPr/>
          <p:nvPr/>
        </p:nvSpPr>
        <p:spPr>
          <a:xfrm rot="18401354">
            <a:off x="6325074" y="2383190"/>
            <a:ext cx="838200" cy="468950"/>
          </a:xfrm>
          <a:prstGeom prst="curvedDownArrow">
            <a:avLst/>
          </a:prstGeom>
          <a:solidFill>
            <a:srgbClr val="8700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090A162-DB7B-E234-1CA2-B4243F4F2DBD}"/>
              </a:ext>
            </a:extLst>
          </p:cNvPr>
          <p:cNvSpPr txBox="1"/>
          <p:nvPr/>
        </p:nvSpPr>
        <p:spPr>
          <a:xfrm>
            <a:off x="5900166" y="6599893"/>
            <a:ext cx="620420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Analytical Chemistry.</a:t>
            </a:r>
            <a:r>
              <a:rPr lang="en-US" altLang="ko-KR" sz="1000" b="1" dirty="0">
                <a:latin typeface="Arial" panose="020B0604020202020204" pitchFamily="34" charset="0"/>
                <a:cs typeface="Arial" panose="020B0604020202020204" pitchFamily="34" charset="0"/>
              </a:rPr>
              <a:t>2020</a:t>
            </a:r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 88.. 41-70.</a:t>
            </a:r>
            <a:endParaRPr lang="ko-KR" altLang="en-US" sz="1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450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205"/>
    </mc:Choice>
    <mc:Fallback xmlns="">
      <p:transition spd="slow" advTm="46205"/>
    </mc:Fallback>
  </mc:AlternateContent>
  <p:extLst>
    <p:ext uri="{E180D4A7-C9FB-4DFB-919C-405C955672EB}">
      <p14:showEvtLst xmlns:p14="http://schemas.microsoft.com/office/powerpoint/2010/main">
        <p14:playEvt time="0" objId="8"/>
        <p14:stopEvt time="46205" objId="8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>
            <a:extLst>
              <a:ext uri="{FF2B5EF4-FFF2-40B4-BE49-F238E27FC236}">
                <a16:creationId xmlns:a16="http://schemas.microsoft.com/office/drawing/2014/main" id="{9D1F9732-24A1-4474-BECB-2369FD136A73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1C1F1A-6A4E-42F1-B5DF-4C211BB8CC19}"/>
              </a:ext>
            </a:extLst>
          </p:cNvPr>
          <p:cNvSpPr txBox="1"/>
          <p:nvPr/>
        </p:nvSpPr>
        <p:spPr>
          <a:xfrm>
            <a:off x="270544" y="184801"/>
            <a:ext cx="2381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2. Search</a:t>
            </a:r>
            <a:endParaRPr lang="ko-KR" altLang="en-US" sz="2400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6616997-DD8A-4049-A814-F31945C618EE}"/>
              </a:ext>
            </a:extLst>
          </p:cNvPr>
          <p:cNvSpPr txBox="1"/>
          <p:nvPr/>
        </p:nvSpPr>
        <p:spPr>
          <a:xfrm>
            <a:off x="11360830" y="-19662"/>
            <a:ext cx="7818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  <a:endParaRPr lang="ko-KR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D4DB92D-AF70-B06F-8124-129A8F8CD04D}"/>
              </a:ext>
            </a:extLst>
          </p:cNvPr>
          <p:cNvSpPr txBox="1"/>
          <p:nvPr/>
        </p:nvSpPr>
        <p:spPr>
          <a:xfrm>
            <a:off x="5900166" y="6599893"/>
            <a:ext cx="620420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Analytical Chemistry.</a:t>
            </a:r>
            <a:r>
              <a:rPr lang="en-US" altLang="ko-KR" sz="1000" b="1" dirty="0">
                <a:latin typeface="Arial" panose="020B0604020202020204" pitchFamily="34" charset="0"/>
                <a:cs typeface="Arial" panose="020B0604020202020204" pitchFamily="34" charset="0"/>
              </a:rPr>
              <a:t>2020</a:t>
            </a:r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 88.. 41-70.</a:t>
            </a:r>
            <a:endParaRPr lang="ko-KR" altLang="en-US" sz="1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129148F-E4F2-9A93-5CD8-D43009F113EC}"/>
              </a:ext>
            </a:extLst>
          </p:cNvPr>
          <p:cNvSpPr txBox="1"/>
          <p:nvPr/>
        </p:nvSpPr>
        <p:spPr>
          <a:xfrm>
            <a:off x="104112" y="918778"/>
            <a:ext cx="37294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할로겐계 </a:t>
            </a:r>
            <a:r>
              <a:rPr lang="ko-KR" altLang="en-US" sz="2000" b="1" dirty="0" err="1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종류</a:t>
            </a: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6F81592E-B4DC-9E56-BBDD-62C1D7F508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0788" y="1800371"/>
            <a:ext cx="6667500" cy="3533775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CD9EF1C2-86FD-9AC2-8876-AE35EA32D3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644" y="1317392"/>
            <a:ext cx="4017612" cy="5267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778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205"/>
    </mc:Choice>
    <mc:Fallback xmlns="">
      <p:transition spd="slow" advTm="46205"/>
    </mc:Fallback>
  </mc:AlternateContent>
  <p:extLst>
    <p:ext uri="{E180D4A7-C9FB-4DFB-919C-405C955672EB}">
      <p14:showEvtLst xmlns:p14="http://schemas.microsoft.com/office/powerpoint/2010/main">
        <p14:playEvt time="0" objId="8"/>
        <p14:stopEvt time="46205" objId="8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>
            <a:extLst>
              <a:ext uri="{FF2B5EF4-FFF2-40B4-BE49-F238E27FC236}">
                <a16:creationId xmlns:a16="http://schemas.microsoft.com/office/drawing/2014/main" id="{9D1F9732-24A1-4474-BECB-2369FD136A73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1C1F1A-6A4E-42F1-B5DF-4C211BB8CC19}"/>
              </a:ext>
            </a:extLst>
          </p:cNvPr>
          <p:cNvSpPr txBox="1"/>
          <p:nvPr/>
        </p:nvSpPr>
        <p:spPr>
          <a:xfrm>
            <a:off x="270544" y="184801"/>
            <a:ext cx="2381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2. Search</a:t>
            </a:r>
            <a:endParaRPr lang="ko-KR" altLang="en-US" sz="2400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6616997-DD8A-4049-A814-F31945C618EE}"/>
              </a:ext>
            </a:extLst>
          </p:cNvPr>
          <p:cNvSpPr txBox="1"/>
          <p:nvPr/>
        </p:nvSpPr>
        <p:spPr>
          <a:xfrm>
            <a:off x="11360830" y="-19662"/>
            <a:ext cx="8130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endParaRPr lang="ko-KR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D74F410-116B-7C2A-6F3E-D59563B0B095}"/>
              </a:ext>
            </a:extLst>
          </p:cNvPr>
          <p:cNvSpPr txBox="1"/>
          <p:nvPr/>
        </p:nvSpPr>
        <p:spPr>
          <a:xfrm>
            <a:off x="104112" y="918778"/>
            <a:ext cx="4239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할로겐계 </a:t>
            </a:r>
            <a:r>
              <a:rPr lang="ko-KR" altLang="en-US" sz="2000" b="1" dirty="0" err="1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연구개발 동향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F0AC395-D59D-0F76-F7AA-8939B04F97C0}"/>
              </a:ext>
            </a:extLst>
          </p:cNvPr>
          <p:cNvSpPr txBox="1"/>
          <p:nvPr/>
        </p:nvSpPr>
        <p:spPr>
          <a:xfrm>
            <a:off x="413004" y="1468089"/>
            <a:ext cx="36215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latin typeface="Arial" panose="020B0604020202020204" pitchFamily="34" charset="0"/>
                <a:cs typeface="Arial" panose="020B0604020202020204" pitchFamily="34" charset="0"/>
              </a:rPr>
              <a:t>Halogen-free retardant polymer</a:t>
            </a:r>
            <a:endParaRPr lang="ko-KR" alt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D41B6BC-04B7-953B-F114-BC12DECC385C}"/>
              </a:ext>
            </a:extLst>
          </p:cNvPr>
          <p:cNvSpPr txBox="1"/>
          <p:nvPr/>
        </p:nvSpPr>
        <p:spPr>
          <a:xfrm>
            <a:off x="5143846" y="1164008"/>
            <a:ext cx="66351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Arial" panose="020B0604020202020204" pitchFamily="34" charset="0"/>
                <a:cs typeface="Arial" panose="020B0604020202020204" pitchFamily="34" charset="0"/>
              </a:rPr>
              <a:t>할로겐 규제로 인한 </a:t>
            </a:r>
            <a:r>
              <a:rPr lang="en-US" altLang="ko-KR" dirty="0">
                <a:latin typeface="Arial" panose="020B0604020202020204" pitchFamily="34" charset="0"/>
                <a:cs typeface="Arial" panose="020B0604020202020204" pitchFamily="34" charset="0"/>
              </a:rPr>
              <a:t>halogen free </a:t>
            </a:r>
            <a:r>
              <a:rPr lang="ko-KR" altLang="en-US" dirty="0">
                <a:latin typeface="Arial" panose="020B0604020202020204" pitchFamily="34" charset="0"/>
                <a:cs typeface="Arial" panose="020B0604020202020204" pitchFamily="34" charset="0"/>
              </a:rPr>
              <a:t>연구 활발히 진행중</a:t>
            </a:r>
            <a:endParaRPr lang="en-US" altLang="ko-K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ko-KR" altLang="en-US" dirty="0">
                <a:latin typeface="Arial" panose="020B0604020202020204" pitchFamily="34" charset="0"/>
                <a:cs typeface="Arial" panose="020B0604020202020204" pitchFamily="34" charset="0"/>
              </a:rPr>
              <a:t>연구개발 동향이 할로겐 </a:t>
            </a:r>
            <a:r>
              <a:rPr lang="ko-K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r>
              <a:rPr lang="ko-KR" altLang="en-US" dirty="0">
                <a:latin typeface="Arial" panose="020B0604020202020204" pitchFamily="34" charset="0"/>
                <a:cs typeface="Arial" panose="020B0604020202020204" pitchFamily="34" charset="0"/>
              </a:rPr>
              <a:t> 연구개발이랑 상관없어서 생략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611C46-EFAB-3ACC-D0D3-9BD1B64136E6}"/>
              </a:ext>
            </a:extLst>
          </p:cNvPr>
          <p:cNvSpPr txBox="1"/>
          <p:nvPr/>
        </p:nvSpPr>
        <p:spPr>
          <a:xfrm>
            <a:off x="6693694" y="6597740"/>
            <a:ext cx="5480179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.SN Applied Sciences </a:t>
            </a:r>
            <a:r>
              <a:rPr lang="en-US" altLang="ko-KR" sz="1000" b="1" dirty="0">
                <a:latin typeface="Arial" panose="020B0604020202020204" pitchFamily="34" charset="0"/>
                <a:cs typeface="Arial" panose="020B0604020202020204" pitchFamily="34" charset="0"/>
              </a:rPr>
              <a:t>2019</a:t>
            </a:r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 1.5  1-19.</a:t>
            </a:r>
            <a:endParaRPr lang="ko-KR" altLang="en-US" sz="1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49BE28ED-D510-BC79-02B0-53A3B88522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35" y="1837421"/>
            <a:ext cx="6323407" cy="494936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1C31103-BD7A-85C6-93CC-DA7ADE6615F2}"/>
              </a:ext>
            </a:extLst>
          </p:cNvPr>
          <p:cNvSpPr txBox="1"/>
          <p:nvPr/>
        </p:nvSpPr>
        <p:spPr>
          <a:xfrm>
            <a:off x="6049752" y="2542005"/>
            <a:ext cx="5937913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latin typeface="Arial" panose="020B0604020202020204" pitchFamily="34" charset="0"/>
                <a:cs typeface="Arial" panose="020B0604020202020204" pitchFamily="34" charset="0"/>
              </a:rPr>
              <a:t>The main characteristic of </a:t>
            </a:r>
          </a:p>
          <a:p>
            <a:r>
              <a:rPr lang="en-US" altLang="ko-KR" dirty="0">
                <a:latin typeface="Arial" panose="020B0604020202020204" pitchFamily="34" charset="0"/>
                <a:cs typeface="Arial" panose="020B0604020202020204" pitchFamily="34" charset="0"/>
              </a:rPr>
              <a:t>halogen-free inorganic/organic fame retardants</a:t>
            </a:r>
          </a:p>
          <a:p>
            <a:endParaRPr lang="en-US" altLang="ko-K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 (*with </a:t>
            </a:r>
            <a:r>
              <a:rPr lang="en-US" altLang="ko-KR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—high impact, </a:t>
            </a:r>
          </a:p>
          <a:p>
            <a:r>
              <a:rPr lang="en-US" altLang="ko-KR" sz="1600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yellow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—moderate, </a:t>
            </a:r>
          </a:p>
          <a:p>
            <a:r>
              <a:rPr lang="en-US" altLang="ko-KR" sz="1600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green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—low impact; </a:t>
            </a:r>
          </a:p>
          <a:p>
            <a:endParaRPr lang="en-US" altLang="ko-K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**with red—high cost, yellow—moderate, green—low cost)</a:t>
            </a:r>
            <a:endParaRPr lang="ko-KR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0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205"/>
    </mc:Choice>
    <mc:Fallback xmlns="">
      <p:transition spd="slow" advTm="46205"/>
    </mc:Fallback>
  </mc:AlternateContent>
  <p:extLst>
    <p:ext uri="{E180D4A7-C9FB-4DFB-919C-405C955672EB}">
      <p14:showEvtLst xmlns:p14="http://schemas.microsoft.com/office/powerpoint/2010/main">
        <p14:playEvt time="0" objId="8"/>
        <p14:stopEvt time="46205" objId="8"/>
      </p14:showEvt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>
            <a:extLst>
              <a:ext uri="{FF2B5EF4-FFF2-40B4-BE49-F238E27FC236}">
                <a16:creationId xmlns:a16="http://schemas.microsoft.com/office/drawing/2014/main" id="{9D1F9732-24A1-4474-BECB-2369FD136A73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1C1F1A-6A4E-42F1-B5DF-4C211BB8CC19}"/>
              </a:ext>
            </a:extLst>
          </p:cNvPr>
          <p:cNvSpPr txBox="1"/>
          <p:nvPr/>
        </p:nvSpPr>
        <p:spPr>
          <a:xfrm>
            <a:off x="270544" y="184801"/>
            <a:ext cx="2381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1. Abstract</a:t>
            </a:r>
            <a:endParaRPr lang="ko-KR" altLang="en-US" sz="2400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6616997-DD8A-4049-A814-F31945C618EE}"/>
              </a:ext>
            </a:extLst>
          </p:cNvPr>
          <p:cNvSpPr txBox="1"/>
          <p:nvPr/>
        </p:nvSpPr>
        <p:spPr>
          <a:xfrm>
            <a:off x="11360830" y="-19662"/>
            <a:ext cx="8130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</a:t>
            </a:r>
            <a:endParaRPr lang="ko-KR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FF2C6DA-9B33-D0C4-71E2-CBCF876C8EE6}"/>
              </a:ext>
            </a:extLst>
          </p:cNvPr>
          <p:cNvSpPr txBox="1"/>
          <p:nvPr/>
        </p:nvSpPr>
        <p:spPr>
          <a:xfrm>
            <a:off x="8599790" y="6129735"/>
            <a:ext cx="35922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sz="1200" dirty="0">
                <a:latin typeface="Arial" panose="020B0604020202020204" pitchFamily="34" charset="0"/>
                <a:cs typeface="Arial" panose="020B0604020202020204" pitchFamily="34" charset="0"/>
              </a:rPr>
              <a:t>https://blog.naver.com/dy6685676/222288054684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BD25FB9-58E1-FC70-4B6F-6874A4FA8CBE}"/>
              </a:ext>
            </a:extLst>
          </p:cNvPr>
          <p:cNvSpPr txBox="1"/>
          <p:nvPr/>
        </p:nvSpPr>
        <p:spPr>
          <a:xfrm>
            <a:off x="475697" y="905058"/>
            <a:ext cx="263970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무기계 </a:t>
            </a:r>
            <a:r>
              <a:rPr lang="ko-KR" altLang="en-US" sz="2000" b="1" dirty="0" err="1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endParaRPr lang="ko-KR" altLang="en-US" sz="2000" b="1" dirty="0">
              <a:solidFill>
                <a:srgbClr val="87002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990A59-B1D7-47FD-95E0-1B2E9C5BB657}"/>
              </a:ext>
            </a:extLst>
          </p:cNvPr>
          <p:cNvSpPr txBox="1"/>
          <p:nvPr/>
        </p:nvSpPr>
        <p:spPr>
          <a:xfrm>
            <a:off x="270544" y="1496595"/>
            <a:ext cx="1098361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>
              <a:lnSpc>
                <a:spcPct val="150000"/>
              </a:lnSpc>
            </a:pP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수산화알루미늄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(ATH), </a:t>
            </a:r>
            <a:r>
              <a:rPr lang="ko-KR" altLang="en-US" sz="16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수산화마그네슘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6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산화안티몬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아연 화합물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붕소 화합물 등 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사용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l" fontAlgn="base">
              <a:lnSpc>
                <a:spcPct val="150000"/>
              </a:lnSpc>
            </a:pPr>
            <a:r>
              <a:rPr lang="ko-KR" altLang="en-US" sz="1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특징 </a:t>
            </a:r>
            <a:r>
              <a:rPr lang="en-US" altLang="ko-KR" sz="1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en-US" altLang="ko-KR" sz="1600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수산화알루미늄 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가격 저렴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분해온도가 낮아 가공온도가 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230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℃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이하인 플라스틱에서 사용</a:t>
            </a:r>
            <a:endParaRPr lang="en-US" altLang="ko-KR" sz="1600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ko-KR" altLang="en-US" sz="16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수산화마그네슘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ko-KR" altLang="en-US" sz="16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분산성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우수하며 할로겐 함유 </a:t>
            </a:r>
            <a:r>
              <a:rPr lang="ko-KR" altLang="en-US" sz="16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난연제의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6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난연성능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6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향상를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도와주는 보조제로 사용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산화 안티몬 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열안정성 우수하고 </a:t>
            </a:r>
            <a:r>
              <a:rPr lang="ko-KR" altLang="en-US" sz="16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부식성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가스를 발생시키지 않으며 </a:t>
            </a:r>
            <a:r>
              <a:rPr lang="ko-KR" altLang="en-US" sz="16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불휘발성으로</a:t>
            </a:r>
            <a:r>
              <a:rPr lang="ko-KR" altLang="en-US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지속성이 좋음</a:t>
            </a:r>
            <a:r>
              <a:rPr lang="en-US" altLang="ko-KR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ko-KR" altLang="en-US" sz="1600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0CFE66F-CA93-CDDC-733D-6BD77AF0B2D5}"/>
              </a:ext>
            </a:extLst>
          </p:cNvPr>
          <p:cNvSpPr txBox="1"/>
          <p:nvPr/>
        </p:nvSpPr>
        <p:spPr>
          <a:xfrm>
            <a:off x="475697" y="3767541"/>
            <a:ext cx="37294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무기계 </a:t>
            </a:r>
            <a:r>
              <a:rPr lang="ko-KR" altLang="en-US" sz="2000" b="1" dirty="0" err="1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정리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AE676D-8779-9973-AF60-8FCFD564C358}"/>
              </a:ext>
            </a:extLst>
          </p:cNvPr>
          <p:cNvSpPr txBox="1"/>
          <p:nvPr/>
        </p:nvSpPr>
        <p:spPr>
          <a:xfrm>
            <a:off x="7062897" y="6391417"/>
            <a:ext cx="512910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Ref. </a:t>
            </a:r>
            <a:r>
              <a:rPr lang="ko-KR" altLang="en-US" sz="1000" i="1" dirty="0">
                <a:latin typeface="Arial" panose="020B0604020202020204" pitchFamily="34" charset="0"/>
                <a:cs typeface="Arial" panose="020B0604020202020204" pitchFamily="34" charset="0"/>
              </a:rPr>
              <a:t>최신 </a:t>
            </a:r>
            <a:r>
              <a:rPr lang="ko-KR" altLang="en-US" sz="1000" i="1" dirty="0" err="1">
                <a:latin typeface="Arial" panose="020B0604020202020204" pitchFamily="34" charset="0"/>
                <a:cs typeface="Arial" panose="020B0604020202020204" pitchFamily="34" charset="0"/>
              </a:rPr>
              <a:t>국내ㆍ세계의</a:t>
            </a:r>
            <a:r>
              <a:rPr lang="ko-KR" altLang="en-US" sz="1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000" i="1" dirty="0" err="1"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(Flame Retardant) </a:t>
            </a:r>
            <a:r>
              <a:rPr lang="ko-KR" altLang="en-US" sz="1000" i="1" dirty="0">
                <a:latin typeface="Arial" panose="020B0604020202020204" pitchFamily="34" charset="0"/>
                <a:cs typeface="Arial" panose="020B0604020202020204" pitchFamily="34" charset="0"/>
              </a:rPr>
              <a:t>시장 및 환경규제 현황 보고서</a:t>
            </a:r>
            <a:endParaRPr lang="en-US" altLang="ko-KR" sz="1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ko-KR" altLang="en-US" sz="1000" i="1" dirty="0" err="1">
                <a:latin typeface="Arial" panose="020B0604020202020204" pitchFamily="34" charset="0"/>
                <a:cs typeface="Arial" panose="020B0604020202020204" pitchFamily="34" charset="0"/>
              </a:rPr>
              <a:t>난연제의</a:t>
            </a:r>
            <a:r>
              <a:rPr lang="ko-KR" altLang="en-US" sz="1000" i="1" dirty="0">
                <a:latin typeface="Arial" panose="020B0604020202020204" pitchFamily="34" charset="0"/>
                <a:cs typeface="Arial" panose="020B0604020202020204" pitchFamily="34" charset="0"/>
              </a:rPr>
              <a:t> 최근 개발 동향 </a:t>
            </a:r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ko-KR" altLang="en-US" sz="1000" i="1" dirty="0" err="1">
                <a:latin typeface="Arial" panose="020B0604020202020204" pitchFamily="34" charset="0"/>
                <a:cs typeface="Arial" panose="020B0604020202020204" pitchFamily="34" charset="0"/>
              </a:rPr>
              <a:t>클라리언트</a:t>
            </a:r>
            <a:r>
              <a:rPr lang="ko-KR" altLang="en-US" sz="1000" i="1" dirty="0">
                <a:latin typeface="Arial" panose="020B0604020202020204" pitchFamily="34" charset="0"/>
                <a:cs typeface="Arial" panose="020B0604020202020204" pitchFamily="34" charset="0"/>
              </a:rPr>
              <a:t> 코리아</a:t>
            </a:r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000" i="1" dirty="0">
                <a:latin typeface="Arial" panose="020B0604020202020204" pitchFamily="34" charset="0"/>
                <a:cs typeface="Arial" panose="020B0604020202020204" pitchFamily="34" charset="0"/>
              </a:rPr>
              <a:t>박정영</a:t>
            </a:r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o-KR" altLang="en-US" sz="1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8498AEE-3194-E002-CF90-38C3C6DD5C99}"/>
              </a:ext>
            </a:extLst>
          </p:cNvPr>
          <p:cNvSpPr txBox="1"/>
          <p:nvPr/>
        </p:nvSpPr>
        <p:spPr>
          <a:xfrm>
            <a:off x="475697" y="4646259"/>
            <a:ext cx="11483205" cy="1668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할로겐계 </a:t>
            </a:r>
            <a:r>
              <a:rPr lang="ko-KR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난연제는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종류가 많지만 주로 플라스틱용으로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수산화알루미늄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수산화마그네슘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산화안티몬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등이 대표적인 사용됨</a:t>
            </a:r>
            <a:endParaRPr lang="en-US" altLang="ko-K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가격이 저렴하고 타 </a:t>
            </a:r>
            <a:r>
              <a:rPr lang="ko-KR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대비 전기절연성이 좋아 전선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케이블 등에 적용됨</a:t>
            </a:r>
            <a:endParaRPr lang="en-US" altLang="ko-K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난연제에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따라 특성이 다르고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첨가하는 양에 따라 수지 양의 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  <a:r>
              <a:rPr lang="ko-KR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배 이상에서 소량 첨가하는 것까지 다양</a:t>
            </a:r>
            <a:endParaRPr lang="en-US" altLang="ko-K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2271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205"/>
    </mc:Choice>
    <mc:Fallback xmlns="">
      <p:transition spd="slow" advTm="46205"/>
    </mc:Fallback>
  </mc:AlternateContent>
  <p:extLst>
    <p:ext uri="{E180D4A7-C9FB-4DFB-919C-405C955672EB}">
      <p14:showEvtLst xmlns:p14="http://schemas.microsoft.com/office/powerpoint/2010/main">
        <p14:playEvt time="0" objId="8"/>
        <p14:stopEvt time="46205" objId="8"/>
      </p14:showEvt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>
            <a:extLst>
              <a:ext uri="{FF2B5EF4-FFF2-40B4-BE49-F238E27FC236}">
                <a16:creationId xmlns:a16="http://schemas.microsoft.com/office/drawing/2014/main" id="{9D1F9732-24A1-4474-BECB-2369FD136A73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1C1F1A-6A4E-42F1-B5DF-4C211BB8CC19}"/>
              </a:ext>
            </a:extLst>
          </p:cNvPr>
          <p:cNvSpPr txBox="1"/>
          <p:nvPr/>
        </p:nvSpPr>
        <p:spPr>
          <a:xfrm>
            <a:off x="270544" y="184801"/>
            <a:ext cx="2381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2. Search</a:t>
            </a:r>
            <a:endParaRPr lang="ko-KR" altLang="en-US" sz="2400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6616997-DD8A-4049-A814-F31945C618EE}"/>
              </a:ext>
            </a:extLst>
          </p:cNvPr>
          <p:cNvSpPr txBox="1"/>
          <p:nvPr/>
        </p:nvSpPr>
        <p:spPr>
          <a:xfrm>
            <a:off x="11360830" y="-19662"/>
            <a:ext cx="8130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endParaRPr lang="ko-KR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751A2CC-0682-CAB4-E257-755578DEACD6}"/>
              </a:ext>
            </a:extLst>
          </p:cNvPr>
          <p:cNvSpPr txBox="1"/>
          <p:nvPr/>
        </p:nvSpPr>
        <p:spPr>
          <a:xfrm>
            <a:off x="3258473" y="6304002"/>
            <a:ext cx="891540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Ref.</a:t>
            </a:r>
            <a:r>
              <a:rPr lang="ko-KR" altLang="en-US" sz="1000" dirty="0"/>
              <a:t> 최신 </a:t>
            </a:r>
            <a:r>
              <a:rPr lang="ko-KR" altLang="en-US" sz="1000" dirty="0" err="1"/>
              <a:t>국내ㆍ세계의</a:t>
            </a:r>
            <a:r>
              <a:rPr lang="ko-KR" altLang="en-US" sz="1000" dirty="0"/>
              <a:t> </a:t>
            </a:r>
            <a:r>
              <a:rPr lang="ko-KR" altLang="en-US" sz="1000" dirty="0" err="1"/>
              <a:t>난연제</a:t>
            </a:r>
            <a:r>
              <a:rPr lang="en-US" altLang="ko-KR" sz="1000" dirty="0"/>
              <a:t>(Flame Retardant) </a:t>
            </a:r>
            <a:r>
              <a:rPr lang="ko-KR" altLang="en-US" sz="1000" dirty="0"/>
              <a:t>시장 및 환경규제 현황 보고서</a:t>
            </a:r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algn="r"/>
            <a:r>
              <a:rPr lang="en-US" altLang="ko-KR" sz="1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Prospectives</a:t>
            </a:r>
            <a:r>
              <a:rPr lang="en-US" altLang="ko-KR" sz="1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of Industrial Chemistry </a:t>
            </a:r>
            <a:r>
              <a:rPr lang="en-US" altLang="ko-KR" sz="1000" b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2005</a:t>
            </a:r>
            <a:r>
              <a:rPr lang="ko-KR" altLang="en-US" sz="1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en-US" altLang="ko-KR" sz="1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8.6 : 21-35.</a:t>
            </a:r>
          </a:p>
          <a:p>
            <a:pPr algn="r"/>
            <a:r>
              <a:rPr lang="en-US" sz="1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en-US" sz="1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Biomolecules</a:t>
            </a:r>
            <a:r>
              <a:rPr lang="en-US" sz="1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 </a:t>
            </a:r>
            <a:r>
              <a:rPr lang="en-US" sz="10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2020 </a:t>
            </a:r>
            <a:r>
              <a:rPr lang="en-US" sz="1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10.7 : 1038.</a:t>
            </a:r>
            <a:endParaRPr lang="en-US" altLang="ko-KR" sz="10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D74F410-116B-7C2A-6F3E-D59563B0B095}"/>
              </a:ext>
            </a:extLst>
          </p:cNvPr>
          <p:cNvSpPr txBox="1"/>
          <p:nvPr/>
        </p:nvSpPr>
        <p:spPr>
          <a:xfrm>
            <a:off x="104112" y="918778"/>
            <a:ext cx="37294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무기계 </a:t>
            </a:r>
            <a:r>
              <a:rPr lang="ko-KR" altLang="en-US" sz="2000" b="1" dirty="0" err="1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2000" b="1" dirty="0" err="1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매커니즘</a:t>
            </a:r>
            <a:endParaRPr lang="ko-KR" altLang="en-US" sz="2000" b="1" dirty="0">
              <a:solidFill>
                <a:srgbClr val="87002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38B79031-DEBC-2DC5-FC82-B1DCFEC08C55}"/>
              </a:ext>
            </a:extLst>
          </p:cNvPr>
          <p:cNvSpPr/>
          <p:nvPr/>
        </p:nvSpPr>
        <p:spPr>
          <a:xfrm>
            <a:off x="6201175" y="1370341"/>
            <a:ext cx="3883246" cy="584775"/>
          </a:xfrm>
          <a:prstGeom prst="roundRect">
            <a:avLst/>
          </a:prstGeom>
          <a:solidFill>
            <a:srgbClr val="870023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B4A67AC-5693-6066-5E79-53379DE05E92}"/>
              </a:ext>
            </a:extLst>
          </p:cNvPr>
          <p:cNvSpPr txBox="1"/>
          <p:nvPr/>
        </p:nvSpPr>
        <p:spPr>
          <a:xfrm>
            <a:off x="6239805" y="1493451"/>
            <a:ext cx="383870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b="1" dirty="0"/>
              <a:t>탈수반응에 의한 </a:t>
            </a:r>
            <a:r>
              <a:rPr lang="ko-KR" altLang="en-US" sz="1600" b="1" dirty="0" err="1"/>
              <a:t>흡열에</a:t>
            </a:r>
            <a:r>
              <a:rPr lang="ko-KR" altLang="en-US" sz="1600" b="1" dirty="0"/>
              <a:t> 의해 연소 지연</a:t>
            </a:r>
            <a:endParaRPr lang="en-US" altLang="ko-KR" sz="1600" b="1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74FD903-21C3-A642-3FF2-DD5973F361DA}"/>
              </a:ext>
            </a:extLst>
          </p:cNvPr>
          <p:cNvSpPr txBox="1"/>
          <p:nvPr/>
        </p:nvSpPr>
        <p:spPr>
          <a:xfrm flipH="1">
            <a:off x="6293658" y="4995352"/>
            <a:ext cx="563649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/>
              <a:t>특정 온도에 도달하면 무기계 </a:t>
            </a:r>
            <a:r>
              <a:rPr lang="ko-KR" altLang="en-US" sz="1400" b="1" dirty="0" err="1"/>
              <a:t>난연제가</a:t>
            </a:r>
            <a:r>
              <a:rPr lang="ko-KR" altLang="en-US" sz="1400" b="1" dirty="0"/>
              <a:t> 열에 의해 분해되면서 각자 </a:t>
            </a:r>
            <a:r>
              <a:rPr lang="en-US" altLang="ko-KR" sz="1400" b="1" dirty="0"/>
              <a:t>H</a:t>
            </a:r>
            <a:r>
              <a:rPr lang="en-US" altLang="ko-KR" sz="1400" b="1" baseline="-25000" dirty="0"/>
              <a:t>2</a:t>
            </a:r>
            <a:r>
              <a:rPr lang="en-US" altLang="ko-KR" sz="1400" b="1" dirty="0"/>
              <a:t>O </a:t>
            </a:r>
            <a:r>
              <a:rPr lang="ko-KR" altLang="en-US" sz="1400" b="1" dirty="0"/>
              <a:t>생성 및 일정 </a:t>
            </a:r>
            <a:r>
              <a:rPr lang="en-US" altLang="ko-KR" sz="1400" b="1" dirty="0"/>
              <a:t>KJ/mol </a:t>
            </a:r>
            <a:r>
              <a:rPr lang="ko-KR" altLang="en-US" sz="1400" b="1" dirty="0"/>
              <a:t>혹은 </a:t>
            </a:r>
            <a:r>
              <a:rPr lang="en-US" altLang="ko-KR" sz="1400" b="1" dirty="0" err="1"/>
              <a:t>cal</a:t>
            </a:r>
            <a:r>
              <a:rPr lang="en-US" altLang="ko-KR" sz="1400" b="1" dirty="0"/>
              <a:t>/mol</a:t>
            </a:r>
            <a:r>
              <a:rPr lang="ko-KR" altLang="en-US" sz="1400" b="1" dirty="0"/>
              <a:t>의 열을 흡수하여 연소를 지연시키고 저지함</a:t>
            </a:r>
            <a:r>
              <a:rPr lang="en-US" altLang="ko-KR" sz="1400" b="1" dirty="0"/>
              <a:t>.</a:t>
            </a:r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A8CC6BB1-B530-E9FC-7773-1256E2272C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7606" y="2405687"/>
            <a:ext cx="5553850" cy="1952898"/>
          </a:xfrm>
          <a:prstGeom prst="rect">
            <a:avLst/>
          </a:prstGeom>
        </p:spPr>
      </p:pic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8E2751D3-306A-4E1F-719D-39F872CE21D3}"/>
              </a:ext>
            </a:extLst>
          </p:cNvPr>
          <p:cNvSpPr/>
          <p:nvPr/>
        </p:nvSpPr>
        <p:spPr>
          <a:xfrm>
            <a:off x="585032" y="1378607"/>
            <a:ext cx="2067057" cy="584775"/>
          </a:xfrm>
          <a:prstGeom prst="roundRect">
            <a:avLst/>
          </a:prstGeom>
          <a:solidFill>
            <a:srgbClr val="870023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1D208B2-F93A-3020-F4D4-7685ADC8857D}"/>
              </a:ext>
            </a:extLst>
          </p:cNvPr>
          <p:cNvSpPr txBox="1"/>
          <p:nvPr/>
        </p:nvSpPr>
        <p:spPr>
          <a:xfrm>
            <a:off x="623663" y="1501717"/>
            <a:ext cx="206705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b="1" dirty="0"/>
              <a:t>연소 시 </a:t>
            </a:r>
            <a:r>
              <a:rPr lang="ko-KR" altLang="en-US" sz="1600" b="1" dirty="0" err="1"/>
              <a:t>탄화층</a:t>
            </a:r>
            <a:r>
              <a:rPr lang="ko-KR" altLang="en-US" sz="1600" b="1" dirty="0"/>
              <a:t> 생성</a:t>
            </a:r>
            <a:endParaRPr lang="en-US" altLang="ko-KR" sz="1600" b="1" dirty="0"/>
          </a:p>
        </p:txBody>
      </p:sp>
      <p:pic>
        <p:nvPicPr>
          <p:cNvPr id="22" name="Picture 2" descr="Biomolecules | Free Full-Text | Biodegradable Flame Retardants for  Biodegradable Polymer | HTML">
            <a:extLst>
              <a:ext uri="{FF2B5EF4-FFF2-40B4-BE49-F238E27FC236}">
                <a16:creationId xmlns:a16="http://schemas.microsoft.com/office/drawing/2014/main" id="{5831B57A-1921-D5B2-A3D8-C98EDF1E3E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107" y="2146211"/>
            <a:ext cx="4002952" cy="2636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0EE2194D-0DF9-B93A-53F6-A9F907123075}"/>
              </a:ext>
            </a:extLst>
          </p:cNvPr>
          <p:cNvSpPr txBox="1"/>
          <p:nvPr/>
        </p:nvSpPr>
        <p:spPr>
          <a:xfrm flipH="1">
            <a:off x="270544" y="5003618"/>
            <a:ext cx="55674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/>
              <a:t>Zinc</a:t>
            </a:r>
            <a:r>
              <a:rPr lang="ko-KR" altLang="en-US" sz="1400" b="1" dirty="0"/>
              <a:t> </a:t>
            </a:r>
            <a:r>
              <a:rPr lang="en-US" altLang="ko-KR" sz="1400" b="1" dirty="0"/>
              <a:t>borate</a:t>
            </a:r>
            <a:r>
              <a:rPr lang="ko-KR" altLang="en-US" sz="1400" b="1" dirty="0"/>
              <a:t>가 대표적인 </a:t>
            </a:r>
            <a:r>
              <a:rPr lang="ko-KR" altLang="en-US" sz="1400" b="1" dirty="0" err="1"/>
              <a:t>탄화층</a:t>
            </a:r>
            <a:r>
              <a:rPr lang="ko-KR" altLang="en-US" sz="1400" b="1" dirty="0"/>
              <a:t> 생성 </a:t>
            </a:r>
            <a:r>
              <a:rPr lang="ko-KR" altLang="en-US" sz="1400" b="1" dirty="0" err="1"/>
              <a:t>난연제이며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할로겐계</a:t>
            </a:r>
            <a:r>
              <a:rPr lang="en-US" altLang="ko-KR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·</a:t>
            </a:r>
            <a:r>
              <a:rPr lang="ko-KR" altLang="en-US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안티몬계</a:t>
            </a:r>
            <a:r>
              <a:rPr lang="en-US" altLang="ko-KR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·</a:t>
            </a:r>
            <a:r>
              <a:rPr lang="ko-KR" altLang="en-US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멜라민</a:t>
            </a:r>
            <a:r>
              <a:rPr lang="ko-KR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등 </a:t>
            </a:r>
            <a:r>
              <a:rPr lang="ko-KR" altLang="en-US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난연제와</a:t>
            </a:r>
            <a:r>
              <a:rPr lang="ko-KR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시너지 효과를 가짐</a:t>
            </a:r>
            <a:r>
              <a:rPr lang="en-US" altLang="ko-KR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ko-KR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아연은 할로겐계 분해를 촉진하는 촉매 역할 수행</a:t>
            </a:r>
            <a:r>
              <a:rPr lang="en-US" altLang="ko-KR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o-KR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및 가교를 통한 </a:t>
            </a:r>
            <a:r>
              <a:rPr lang="ko-KR" altLang="en-US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탄화층</a:t>
            </a:r>
            <a:r>
              <a:rPr lang="ko-KR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생성</a:t>
            </a:r>
            <a:r>
              <a:rPr lang="en-US" altLang="ko-KR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ko-KR" altLang="en-US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붕산염은</a:t>
            </a:r>
            <a:r>
              <a:rPr lang="ko-KR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산화되어 </a:t>
            </a:r>
            <a:r>
              <a:rPr lang="ko-KR" altLang="en-US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유리질</a:t>
            </a:r>
            <a:r>
              <a:rPr lang="ko-KR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차르 층 형성 및 물 방출을 통한 다공성 차르 형성</a:t>
            </a:r>
            <a:r>
              <a:rPr lang="en-US" altLang="ko-KR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401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205"/>
    </mc:Choice>
    <mc:Fallback xmlns="">
      <p:transition spd="slow" advTm="46205"/>
    </mc:Fallback>
  </mc:AlternateContent>
  <p:extLst>
    <p:ext uri="{E180D4A7-C9FB-4DFB-919C-405C955672EB}">
      <p14:showEvtLst xmlns:p14="http://schemas.microsoft.com/office/powerpoint/2010/main">
        <p14:playEvt time="0" objId="8"/>
        <p14:stopEvt time="46205" objId="8"/>
      </p14:showEvt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>
            <a:extLst>
              <a:ext uri="{FF2B5EF4-FFF2-40B4-BE49-F238E27FC236}">
                <a16:creationId xmlns:a16="http://schemas.microsoft.com/office/drawing/2014/main" id="{9D1F9732-24A1-4474-BECB-2369FD136A73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1C1F1A-6A4E-42F1-B5DF-4C211BB8CC19}"/>
              </a:ext>
            </a:extLst>
          </p:cNvPr>
          <p:cNvSpPr txBox="1"/>
          <p:nvPr/>
        </p:nvSpPr>
        <p:spPr>
          <a:xfrm>
            <a:off x="270544" y="184801"/>
            <a:ext cx="2381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2. Search</a:t>
            </a:r>
            <a:endParaRPr lang="ko-KR" altLang="en-US" sz="2400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6616997-DD8A-4049-A814-F31945C618EE}"/>
              </a:ext>
            </a:extLst>
          </p:cNvPr>
          <p:cNvSpPr txBox="1"/>
          <p:nvPr/>
        </p:nvSpPr>
        <p:spPr>
          <a:xfrm>
            <a:off x="11360830" y="-19662"/>
            <a:ext cx="8130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endParaRPr lang="ko-KR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D4DB92D-AF70-B06F-8124-129A8F8CD04D}"/>
              </a:ext>
            </a:extLst>
          </p:cNvPr>
          <p:cNvSpPr txBox="1"/>
          <p:nvPr/>
        </p:nvSpPr>
        <p:spPr>
          <a:xfrm>
            <a:off x="2505075" y="6384738"/>
            <a:ext cx="959929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Ref. https://www.flameretardants-online.com/flame-retardants/inorganic</a:t>
            </a:r>
          </a:p>
          <a:p>
            <a:pPr algn="r"/>
            <a:r>
              <a:rPr lang="en-US" sz="1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Composites Part B: Engineering </a:t>
            </a:r>
            <a:r>
              <a:rPr lang="en-US" sz="1000" b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2021</a:t>
            </a:r>
            <a:r>
              <a:rPr lang="en-US" sz="1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222 : 109088.</a:t>
            </a:r>
            <a:endParaRPr lang="ko-KR" altLang="en-US" sz="1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129148F-E4F2-9A93-5CD8-D43009F113EC}"/>
              </a:ext>
            </a:extLst>
          </p:cNvPr>
          <p:cNvSpPr txBox="1"/>
          <p:nvPr/>
        </p:nvSpPr>
        <p:spPr>
          <a:xfrm>
            <a:off x="104112" y="918778"/>
            <a:ext cx="37294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무기계 </a:t>
            </a:r>
            <a:r>
              <a:rPr lang="ko-KR" altLang="en-US" sz="2000" b="1" dirty="0" err="1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종류</a:t>
            </a:r>
          </a:p>
        </p:txBody>
      </p:sp>
      <p:pic>
        <p:nvPicPr>
          <p:cNvPr id="2058" name="Picture 10" descr="Aluminium hydroxide | CAS#:21645-51-2 | Chemsrc">
            <a:extLst>
              <a:ext uri="{FF2B5EF4-FFF2-40B4-BE49-F238E27FC236}">
                <a16:creationId xmlns:a16="http://schemas.microsoft.com/office/drawing/2014/main" id="{89AD1183-8BFF-CA78-4439-D856B78C9B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627" y="1581326"/>
            <a:ext cx="1272962" cy="127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Magnesium Hydroxide Formula (Chemical and Structural Formula)">
            <a:extLst>
              <a:ext uri="{FF2B5EF4-FFF2-40B4-BE49-F238E27FC236}">
                <a16:creationId xmlns:a16="http://schemas.microsoft.com/office/drawing/2014/main" id="{7CE1AC15-D801-5855-E80C-48F3418B96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02" r="54769" b="34236"/>
          <a:stretch/>
        </p:blipFill>
        <p:spPr bwMode="auto">
          <a:xfrm>
            <a:off x="4830168" y="1581326"/>
            <a:ext cx="1993598" cy="125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zinc borate | CAS#:12767-90-7 | Chemsrc">
            <a:extLst>
              <a:ext uri="{FF2B5EF4-FFF2-40B4-BE49-F238E27FC236}">
                <a16:creationId xmlns:a16="http://schemas.microsoft.com/office/drawing/2014/main" id="{15A985A0-CDF2-A714-25B3-E48CCEF45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35" y="1430040"/>
            <a:ext cx="2888675" cy="1575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Room Temperature Synthesis of Boehmite and Crystallization ...">
            <a:extLst>
              <a:ext uri="{FF2B5EF4-FFF2-40B4-BE49-F238E27FC236}">
                <a16:creationId xmlns:a16="http://schemas.microsoft.com/office/drawing/2014/main" id="{46DDDF49-9084-7101-01A4-39A989FDBC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33" y="3513250"/>
            <a:ext cx="6619431" cy="1995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8396F409-CEE5-A3C0-86E4-2A0DCBAA6A0B}"/>
              </a:ext>
            </a:extLst>
          </p:cNvPr>
          <p:cNvSpPr txBox="1"/>
          <p:nvPr/>
        </p:nvSpPr>
        <p:spPr>
          <a:xfrm>
            <a:off x="2997052" y="2818750"/>
            <a:ext cx="15167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Aluminum hydroxide</a:t>
            </a: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9DCDA0C6-CE7E-DD45-80C9-8DB596F4D24B}"/>
              </a:ext>
            </a:extLst>
          </p:cNvPr>
          <p:cNvGrpSpPr>
            <a:grpSpLocks noChangeAspect="1"/>
          </p:cNvGrpSpPr>
          <p:nvPr/>
        </p:nvGrpSpPr>
        <p:grpSpPr>
          <a:xfrm>
            <a:off x="7086185" y="1924187"/>
            <a:ext cx="4462002" cy="4095737"/>
            <a:chOff x="437360" y="2053846"/>
            <a:chExt cx="4732473" cy="4344006"/>
          </a:xfrm>
        </p:grpSpPr>
        <p:pic>
          <p:nvPicPr>
            <p:cNvPr id="31" name="그림 30">
              <a:extLst>
                <a:ext uri="{FF2B5EF4-FFF2-40B4-BE49-F238E27FC236}">
                  <a16:creationId xmlns:a16="http://schemas.microsoft.com/office/drawing/2014/main" id="{8F1B8B9C-4324-0D8D-983D-6668364B473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t="35155" r="58183"/>
            <a:stretch/>
          </p:blipFill>
          <p:spPr>
            <a:xfrm>
              <a:off x="437360" y="3580996"/>
              <a:ext cx="4732473" cy="2816856"/>
            </a:xfrm>
            <a:prstGeom prst="rect">
              <a:avLst/>
            </a:prstGeom>
          </p:spPr>
        </p:pic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CD531266-0318-CD85-B6DB-DCDA66E751FE}"/>
                </a:ext>
              </a:extLst>
            </p:cNvPr>
            <p:cNvSpPr/>
            <p:nvPr/>
          </p:nvSpPr>
          <p:spPr>
            <a:xfrm>
              <a:off x="438150" y="2090063"/>
              <a:ext cx="371475" cy="47216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직사각형 32">
              <a:extLst>
                <a:ext uri="{FF2B5EF4-FFF2-40B4-BE49-F238E27FC236}">
                  <a16:creationId xmlns:a16="http://schemas.microsoft.com/office/drawing/2014/main" id="{8E2E81E4-252C-F6D0-C7C2-3E218EE95666}"/>
                </a:ext>
              </a:extLst>
            </p:cNvPr>
            <p:cNvSpPr/>
            <p:nvPr/>
          </p:nvSpPr>
          <p:spPr>
            <a:xfrm>
              <a:off x="1790015" y="2053846"/>
              <a:ext cx="371475" cy="47216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C0A9D677-2FB9-4289-2527-BDB15CB3EAA9}"/>
                </a:ext>
              </a:extLst>
            </p:cNvPr>
            <p:cNvSpPr/>
            <p:nvPr/>
          </p:nvSpPr>
          <p:spPr>
            <a:xfrm>
              <a:off x="438150" y="3718430"/>
              <a:ext cx="371475" cy="47216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C63B7342-2FD6-85A7-1326-37DCE154AD5F}"/>
                </a:ext>
              </a:extLst>
            </p:cNvPr>
            <p:cNvSpPr/>
            <p:nvPr/>
          </p:nvSpPr>
          <p:spPr>
            <a:xfrm>
              <a:off x="3515742" y="3408543"/>
              <a:ext cx="371475" cy="47216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3AAF26F4-AF6D-4FB7-83CA-3F829AFFD6E6}"/>
              </a:ext>
            </a:extLst>
          </p:cNvPr>
          <p:cNvGrpSpPr>
            <a:grpSpLocks noChangeAspect="1"/>
          </p:cNvGrpSpPr>
          <p:nvPr/>
        </p:nvGrpSpPr>
        <p:grpSpPr>
          <a:xfrm>
            <a:off x="7086185" y="1318888"/>
            <a:ext cx="4462002" cy="2014627"/>
            <a:chOff x="437360" y="2053846"/>
            <a:chExt cx="4732473" cy="2136746"/>
          </a:xfrm>
        </p:grpSpPr>
        <p:pic>
          <p:nvPicPr>
            <p:cNvPr id="39" name="그림 38">
              <a:extLst>
                <a:ext uri="{FF2B5EF4-FFF2-40B4-BE49-F238E27FC236}">
                  <a16:creationId xmlns:a16="http://schemas.microsoft.com/office/drawing/2014/main" id="{403A9D25-5CE7-0271-E27E-BC7DF9473DC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r="58183" b="66853"/>
            <a:stretch/>
          </p:blipFill>
          <p:spPr>
            <a:xfrm>
              <a:off x="437360" y="2053846"/>
              <a:ext cx="4732473" cy="1439932"/>
            </a:xfrm>
            <a:prstGeom prst="rect">
              <a:avLst/>
            </a:prstGeom>
          </p:spPr>
        </p:pic>
        <p:sp>
          <p:nvSpPr>
            <p:cNvPr id="40" name="직사각형 39">
              <a:extLst>
                <a:ext uri="{FF2B5EF4-FFF2-40B4-BE49-F238E27FC236}">
                  <a16:creationId xmlns:a16="http://schemas.microsoft.com/office/drawing/2014/main" id="{CB34F3D6-1DD9-5FF4-5AE8-799F27FEA5F6}"/>
                </a:ext>
              </a:extLst>
            </p:cNvPr>
            <p:cNvSpPr/>
            <p:nvPr/>
          </p:nvSpPr>
          <p:spPr>
            <a:xfrm>
              <a:off x="438150" y="2090063"/>
              <a:ext cx="371475" cy="47216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직사각형 40">
              <a:extLst>
                <a:ext uri="{FF2B5EF4-FFF2-40B4-BE49-F238E27FC236}">
                  <a16:creationId xmlns:a16="http://schemas.microsoft.com/office/drawing/2014/main" id="{57FFB7FD-4925-6E8B-5E0A-9CAF0778426A}"/>
                </a:ext>
              </a:extLst>
            </p:cNvPr>
            <p:cNvSpPr/>
            <p:nvPr/>
          </p:nvSpPr>
          <p:spPr>
            <a:xfrm>
              <a:off x="1790015" y="2053846"/>
              <a:ext cx="371475" cy="47216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직사각형 41">
              <a:extLst>
                <a:ext uri="{FF2B5EF4-FFF2-40B4-BE49-F238E27FC236}">
                  <a16:creationId xmlns:a16="http://schemas.microsoft.com/office/drawing/2014/main" id="{2F62B61F-8CD5-4ED2-1AC1-FD11E2C11DE2}"/>
                </a:ext>
              </a:extLst>
            </p:cNvPr>
            <p:cNvSpPr/>
            <p:nvPr/>
          </p:nvSpPr>
          <p:spPr>
            <a:xfrm>
              <a:off x="438150" y="3718430"/>
              <a:ext cx="371475" cy="47216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직사각형 42">
              <a:extLst>
                <a:ext uri="{FF2B5EF4-FFF2-40B4-BE49-F238E27FC236}">
                  <a16:creationId xmlns:a16="http://schemas.microsoft.com/office/drawing/2014/main" id="{2E9DA6F2-0936-3374-80EA-55D4A2CDB3F5}"/>
                </a:ext>
              </a:extLst>
            </p:cNvPr>
            <p:cNvSpPr/>
            <p:nvPr/>
          </p:nvSpPr>
          <p:spPr>
            <a:xfrm>
              <a:off x="3515742" y="3408543"/>
              <a:ext cx="371475" cy="47216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BE962D84-5016-54DE-D73B-CFBB9816D5BD}"/>
              </a:ext>
            </a:extLst>
          </p:cNvPr>
          <p:cNvSpPr txBox="1"/>
          <p:nvPr/>
        </p:nvSpPr>
        <p:spPr>
          <a:xfrm>
            <a:off x="7241148" y="2881791"/>
            <a:ext cx="11592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catechol borane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2E3B3C2-BEDF-3831-3228-336584A22F20}"/>
              </a:ext>
            </a:extLst>
          </p:cNvPr>
          <p:cNvSpPr txBox="1"/>
          <p:nvPr/>
        </p:nvSpPr>
        <p:spPr>
          <a:xfrm>
            <a:off x="8857978" y="2788221"/>
            <a:ext cx="25028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poly(phenyl phosphamide spirocyclic diethanolamine borate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23920E9-2A10-8DF9-9418-63ADF2E12A5C}"/>
              </a:ext>
            </a:extLst>
          </p:cNvPr>
          <p:cNvSpPr txBox="1"/>
          <p:nvPr/>
        </p:nvSpPr>
        <p:spPr>
          <a:xfrm>
            <a:off x="9794846" y="5861728"/>
            <a:ext cx="2225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5,5-bis(4-vinylbenzyl)-2-phenyl-dioxaborinane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24D5D11E-D976-6E95-B617-40787CC5E947}"/>
              </a:ext>
            </a:extLst>
          </p:cNvPr>
          <p:cNvSpPr txBox="1"/>
          <p:nvPr/>
        </p:nvSpPr>
        <p:spPr>
          <a:xfrm>
            <a:off x="7262052" y="5444078"/>
            <a:ext cx="25028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vinylphenylboronic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acid, 6 methyl-2-(4-vinyl phenyl)-1,3,6,2-dioxazaborocane-4,8-dione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8C2F905A-D9B1-0990-B77C-B2F3C3B87677}"/>
              </a:ext>
            </a:extLst>
          </p:cNvPr>
          <p:cNvSpPr txBox="1"/>
          <p:nvPr/>
        </p:nvSpPr>
        <p:spPr>
          <a:xfrm>
            <a:off x="5068586" y="2818750"/>
            <a:ext cx="15760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Magnesium hydroxide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CB4D4D42-BB16-E811-50D2-934084E01C68}"/>
              </a:ext>
            </a:extLst>
          </p:cNvPr>
          <p:cNvSpPr txBox="1"/>
          <p:nvPr/>
        </p:nvSpPr>
        <p:spPr>
          <a:xfrm>
            <a:off x="2806967" y="5774879"/>
            <a:ext cx="17363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Aluminum oxide hydrate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21105783-C160-D523-F9CE-5D09B81492AB}"/>
              </a:ext>
            </a:extLst>
          </p:cNvPr>
          <p:cNvSpPr txBox="1"/>
          <p:nvPr/>
        </p:nvSpPr>
        <p:spPr>
          <a:xfrm>
            <a:off x="1202075" y="2838626"/>
            <a:ext cx="89319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Zinc borate</a:t>
            </a:r>
          </a:p>
        </p:txBody>
      </p:sp>
    </p:spTree>
    <p:extLst>
      <p:ext uri="{BB962C8B-B14F-4D97-AF65-F5344CB8AC3E}">
        <p14:creationId xmlns:p14="http://schemas.microsoft.com/office/powerpoint/2010/main" val="642728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205"/>
    </mc:Choice>
    <mc:Fallback xmlns="">
      <p:transition spd="slow" advTm="46205"/>
    </mc:Fallback>
  </mc:AlternateContent>
  <p:extLst>
    <p:ext uri="{E180D4A7-C9FB-4DFB-919C-405C955672EB}">
      <p14:showEvtLst xmlns:p14="http://schemas.microsoft.com/office/powerpoint/2010/main">
        <p14:playEvt time="0" objId="8"/>
        <p14:stopEvt time="46205" objId="8"/>
      </p14:showEvt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2BDFD84-7876-1FE8-E6CF-885459F13771}"/>
                  </a:ext>
                </a:extLst>
              </p:cNvPr>
              <p:cNvSpPr txBox="1"/>
              <p:nvPr/>
            </p:nvSpPr>
            <p:spPr>
              <a:xfrm>
                <a:off x="8312701" y="4414059"/>
                <a:ext cx="3403601" cy="1754326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dirty="0"/>
                  <a:t>PO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∙</a:t>
                </a:r>
                <a:r>
                  <a:rPr lang="en-US" altLang="ko-KR" dirty="0"/>
                  <a:t> + H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∙  </a:t>
                </a:r>
                <a14:m>
                  <m:oMath xmlns:m="http://schemas.openxmlformats.org/officeDocument/2006/math"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HPO</a:t>
                </a:r>
              </a:p>
              <a:p>
                <a:pPr algn="ctr"/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HPO +H ∙ </a:t>
                </a:r>
                <a14:m>
                  <m:oMath xmlns:m="http://schemas.openxmlformats.org/officeDocument/2006/math"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</m:t>
                    </m:r>
                  </m:oMath>
                </a14:m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H</a:t>
                </a:r>
                <a:r>
                  <a:rPr lang="en-US" altLang="ko-KR" baseline="-250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+ PO ∙</a:t>
                </a:r>
              </a:p>
              <a:p>
                <a:pPr algn="ctr"/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PO ∙ +OH ∙ </a:t>
                </a:r>
                <a14:m>
                  <m:oMath xmlns:m="http://schemas.openxmlformats.org/officeDocument/2006/math"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HPO + O ∙</a:t>
                </a:r>
              </a:p>
              <a:p>
                <a:pPr algn="ctr"/>
                <a:r>
                  <a:rPr lang="en-US" altLang="ko-KR" dirty="0"/>
                  <a:t>HPO</a:t>
                </a:r>
                <a:r>
                  <a:rPr lang="en-US" altLang="ko-KR" baseline="-25000" dirty="0"/>
                  <a:t>2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∙ + H ∙ </a:t>
                </a:r>
                <a14:m>
                  <m:oMath xmlns:m="http://schemas.openxmlformats.org/officeDocument/2006/math"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H</a:t>
                </a:r>
                <a:r>
                  <a:rPr lang="en-US" altLang="ko-KR" baseline="-250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O</a:t>
                </a:r>
              </a:p>
              <a:p>
                <a:pPr algn="ctr"/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HPO</a:t>
                </a:r>
                <a:r>
                  <a:rPr lang="en-US" altLang="ko-KR" baseline="-250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∙+ H ∙ </a:t>
                </a:r>
                <a14:m>
                  <m:oMath xmlns:m="http://schemas.openxmlformats.org/officeDocument/2006/math"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H</a:t>
                </a:r>
                <a:r>
                  <a:rPr lang="en-US" altLang="ko-KR" baseline="-250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+ PO</a:t>
                </a:r>
                <a:r>
                  <a:rPr lang="en-US" altLang="ko-KR" baseline="-250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/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HPO</a:t>
                </a:r>
                <a:r>
                  <a:rPr lang="en-US" altLang="ko-KR" baseline="-250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∙ + OH∙</a:t>
                </a:r>
                <a:r>
                  <a:rPr lang="en-US" altLang="ko-KR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ko-KR" altLang="en-US" dirty="0"/>
                  <a:t> </a:t>
                </a:r>
                <a:r>
                  <a:rPr lang="en-US" altLang="ko-KR" dirty="0"/>
                  <a:t>H</a:t>
                </a:r>
                <a:r>
                  <a:rPr lang="en-US" altLang="ko-KR" baseline="-25000" dirty="0"/>
                  <a:t>2</a:t>
                </a:r>
                <a:r>
                  <a:rPr lang="en-US" altLang="ko-KR" dirty="0"/>
                  <a:t>O + PO</a:t>
                </a:r>
                <a:r>
                  <a:rPr lang="en-US" altLang="ko-KR" baseline="-25000" dirty="0"/>
                  <a:t>2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2BDFD84-7876-1FE8-E6CF-885459F1377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2701" y="4414059"/>
                <a:ext cx="3403601" cy="1754326"/>
              </a:xfrm>
              <a:prstGeom prst="rect">
                <a:avLst/>
              </a:prstGeom>
              <a:blipFill>
                <a:blip r:embed="rId2"/>
                <a:stretch>
                  <a:fillRect t="-1379" b="-413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>
            <a:extLst>
              <a:ext uri="{FF2B5EF4-FFF2-40B4-BE49-F238E27FC236}">
                <a16:creationId xmlns:a16="http://schemas.microsoft.com/office/drawing/2014/main" id="{CC56DC1A-9F8C-10E1-7B59-294D69A8BB95}"/>
              </a:ext>
            </a:extLst>
          </p:cNvPr>
          <p:cNvSpPr txBox="1"/>
          <p:nvPr/>
        </p:nvSpPr>
        <p:spPr>
          <a:xfrm>
            <a:off x="475697" y="905058"/>
            <a:ext cx="263970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인계 </a:t>
            </a:r>
            <a:r>
              <a:rPr lang="ko-KR" altLang="en-US" sz="2000" b="1" dirty="0" err="1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난연제</a:t>
            </a:r>
            <a:endParaRPr lang="ko-KR" altLang="en-US" sz="2000" b="1" dirty="0">
              <a:solidFill>
                <a:srgbClr val="87002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F588A1-03B4-843F-DD47-752C3A956FA9}"/>
              </a:ext>
            </a:extLst>
          </p:cNvPr>
          <p:cNvSpPr txBox="1"/>
          <p:nvPr/>
        </p:nvSpPr>
        <p:spPr>
          <a:xfrm>
            <a:off x="615546" y="1384364"/>
            <a:ext cx="9971209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fontAlgn="base">
              <a:buFontTx/>
              <a:buChar char="-"/>
            </a:pP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할로겐계 </a:t>
            </a:r>
            <a:r>
              <a:rPr lang="ko-KR" altLang="en-US" sz="16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난연제와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유사한 메커니즘을 가지고 있음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fontAlgn="base">
              <a:buFontTx/>
              <a:buChar char="-"/>
            </a:pP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인계 </a:t>
            </a:r>
            <a:r>
              <a:rPr lang="ko-KR" altLang="en-US" sz="16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난연제는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hydrogen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과 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hydroxy radical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을 더 안정한 형태로 만들고 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hydrocarbon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의 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oxidation 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속도를 낮춤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fontAlgn="base">
              <a:buFontTx/>
              <a:buChar char="-"/>
            </a:pP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여러 메커니즘이 있으나 그 중 대표적인 것은 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 radical 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메커니즘임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fontAlgn="base">
              <a:buFontTx/>
              <a:buChar char="-"/>
            </a:pP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인계 </a:t>
            </a:r>
            <a:r>
              <a:rPr lang="ko-KR" altLang="en-US" sz="16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난연제는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6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폴리며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표면에 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viscous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한 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carbonaceous layer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를 형성 함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fontAlgn="base">
              <a:buFontTx/>
              <a:buChar char="-"/>
            </a:pP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해당 열분해 과정에서 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hydroxide radical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과 만나 물을 생성하기도 하며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이 때 생성된 물에 의해 주변 온도를 낮추기도 함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5" name="Rectangle 13">
            <a:extLst>
              <a:ext uri="{FF2B5EF4-FFF2-40B4-BE49-F238E27FC236}">
                <a16:creationId xmlns:a16="http://schemas.microsoft.com/office/drawing/2014/main" id="{BA5D2AE8-8E45-35A7-AD54-4C49EB0DE435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BC4056E-D2C6-A477-7ED7-64A38923A923}"/>
              </a:ext>
            </a:extLst>
          </p:cNvPr>
          <p:cNvSpPr txBox="1"/>
          <p:nvPr/>
        </p:nvSpPr>
        <p:spPr>
          <a:xfrm>
            <a:off x="270544" y="184801"/>
            <a:ext cx="2381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1. Abstract</a:t>
            </a:r>
            <a:endParaRPr lang="ko-KR" altLang="en-US" sz="2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CF81677-A87D-C937-DC08-07C891925362}"/>
              </a:ext>
            </a:extLst>
          </p:cNvPr>
          <p:cNvSpPr txBox="1"/>
          <p:nvPr/>
        </p:nvSpPr>
        <p:spPr>
          <a:xfrm>
            <a:off x="475697" y="3657755"/>
            <a:ext cx="322493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ko-KR" altLang="en-US" sz="2000" b="1" dirty="0" err="1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</a:t>
            </a: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메커니즘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A736BEE-EE51-A4E3-96D2-4B9E80502446}"/>
              </a:ext>
            </a:extLst>
          </p:cNvPr>
          <p:cNvSpPr txBox="1"/>
          <p:nvPr/>
        </p:nvSpPr>
        <p:spPr>
          <a:xfrm>
            <a:off x="475698" y="4137060"/>
            <a:ext cx="718374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fontAlgn="base">
              <a:buFontTx/>
              <a:buChar char="-"/>
            </a:pP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고분자 내의 산소와 반응하여 물을 생성함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이때 생성된 물은 증발열을 통해 주변 온도를 낮춰주는 효과도 있음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fontAlgn="base">
              <a:buFontTx/>
              <a:buChar char="-"/>
            </a:pP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열분해로 </a:t>
            </a:r>
            <a:r>
              <a:rPr lang="ko-KR" altLang="en-US" sz="16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폴리인산을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생성하는데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이 </a:t>
            </a:r>
            <a:r>
              <a:rPr lang="ko-KR" altLang="en-US" sz="16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떄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생성된 인산과 </a:t>
            </a:r>
            <a:r>
              <a:rPr lang="ko-KR" altLang="en-US" sz="16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폴리인산은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6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erterification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및 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dehydration 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반응에 의해 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char</a:t>
            </a:r>
            <a:r>
              <a:rPr lang="ko-KR" altLang="en-US" sz="16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을생성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함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fontAlgn="base">
              <a:buFontTx/>
              <a:buChar char="-"/>
            </a:pP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이 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char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은 산소와 열을 효과적으로 차단 함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fontAlgn="base">
              <a:buFontTx/>
              <a:buChar char="-"/>
            </a:pP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주로 고체 상태에서 </a:t>
            </a:r>
            <a:r>
              <a:rPr lang="ko-KR" altLang="en-US" sz="16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작용이 이루어 짐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fontAlgn="base">
              <a:buFontTx/>
              <a:buChar char="-"/>
            </a:pP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특히 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 phosphorous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의 경우 </a:t>
            </a:r>
            <a:r>
              <a:rPr lang="ko-KR" altLang="en-US" sz="16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난연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작용이 효과적이고 독성이 없으며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열적으로 안정하기 때문에 엔지니어링 플라스틱이나 열 </a:t>
            </a:r>
            <a:r>
              <a:rPr lang="ko-KR" altLang="en-US" sz="16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경화성</a:t>
            </a: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수지용으로 사용되는 경우가 많음</a:t>
            </a:r>
            <a:r>
              <a:rPr lang="en-US" altLang="ko-KR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1775FCD-7742-70F6-412D-6C5079F57F8F}"/>
              </a:ext>
            </a:extLst>
          </p:cNvPr>
          <p:cNvSpPr txBox="1"/>
          <p:nvPr/>
        </p:nvSpPr>
        <p:spPr>
          <a:xfrm>
            <a:off x="11360830" y="-19662"/>
            <a:ext cx="8130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endParaRPr lang="ko-KR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82090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">
            <a:extLst>
              <a:ext uri="{FF2B5EF4-FFF2-40B4-BE49-F238E27FC236}">
                <a16:creationId xmlns:a16="http://schemas.microsoft.com/office/drawing/2014/main" id="{9D1F9732-24A1-4474-BECB-2369FD136A73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1C1F1A-6A4E-42F1-B5DF-4C211BB8CC19}"/>
              </a:ext>
            </a:extLst>
          </p:cNvPr>
          <p:cNvSpPr txBox="1"/>
          <p:nvPr/>
        </p:nvSpPr>
        <p:spPr>
          <a:xfrm>
            <a:off x="270544" y="184801"/>
            <a:ext cx="427994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2. Search &amp; Research</a:t>
            </a:r>
            <a:endParaRPr lang="ko-KR" altLang="en-US" sz="2400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6616997-DD8A-4049-A814-F31945C618EE}"/>
              </a:ext>
            </a:extLst>
          </p:cNvPr>
          <p:cNvSpPr txBox="1"/>
          <p:nvPr/>
        </p:nvSpPr>
        <p:spPr>
          <a:xfrm>
            <a:off x="11360830" y="-19662"/>
            <a:ext cx="8130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</a:t>
            </a:r>
            <a:endParaRPr lang="ko-KR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D74F410-116B-7C2A-6F3E-D59563B0B095}"/>
              </a:ext>
            </a:extLst>
          </p:cNvPr>
          <p:cNvSpPr txBox="1"/>
          <p:nvPr/>
        </p:nvSpPr>
        <p:spPr>
          <a:xfrm>
            <a:off x="104112" y="918778"/>
            <a:ext cx="51727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DOPO synthesis for flame retardants</a:t>
            </a:r>
            <a:endParaRPr lang="ko-KR" altLang="en-US" sz="2000" b="1" dirty="0">
              <a:solidFill>
                <a:srgbClr val="87002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424540-0689-6CBF-2A4E-3BF5B8791BBE}"/>
              </a:ext>
            </a:extLst>
          </p:cNvPr>
          <p:cNvSpPr txBox="1"/>
          <p:nvPr/>
        </p:nvSpPr>
        <p:spPr>
          <a:xfrm>
            <a:off x="270544" y="1468089"/>
            <a:ext cx="587818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DOPO (9 10-dihydro-9-oxa-10-phosphaphenanthrene 10-oxide)</a:t>
            </a:r>
            <a:endParaRPr lang="ko-KR" altLang="en-US" sz="1600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A6C1FF1-BC87-7017-FB1A-4AC6E5BB45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0651" y="1400259"/>
            <a:ext cx="1807462" cy="1807462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90D621E6-490D-9745-6561-BE440C4E6BF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700" r="14508"/>
          <a:stretch/>
        </p:blipFill>
        <p:spPr>
          <a:xfrm>
            <a:off x="9151938" y="1400259"/>
            <a:ext cx="1120013" cy="1807462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1911FD9D-FBBA-7B42-5557-16D8131039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77585" y="3263682"/>
            <a:ext cx="4301056" cy="282849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A3837F5-6492-E1BD-F7CC-4DF73283690C}"/>
              </a:ext>
            </a:extLst>
          </p:cNvPr>
          <p:cNvSpPr txBox="1"/>
          <p:nvPr/>
        </p:nvSpPr>
        <p:spPr>
          <a:xfrm>
            <a:off x="522649" y="2239051"/>
            <a:ext cx="17011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For epoxy resins</a:t>
            </a:r>
            <a:endParaRPr lang="ko-KR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95B11F47-E490-4545-A64F-62A157E2F3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8993" y="3010013"/>
            <a:ext cx="5739731" cy="1825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320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205"/>
    </mc:Choice>
    <mc:Fallback xmlns="">
      <p:transition spd="slow" advTm="46205"/>
    </mc:Fallback>
  </mc:AlternateContent>
  <p:extLst>
    <p:ext uri="{E180D4A7-C9FB-4DFB-919C-405C955672EB}">
      <p14:showEvtLst xmlns:p14="http://schemas.microsoft.com/office/powerpoint/2010/main">
        <p14:playEvt time="0" objId="8"/>
        <p14:stopEvt time="46205" objId="8"/>
      </p14:showEvt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개체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9778072"/>
              </p:ext>
            </p:extLst>
          </p:nvPr>
        </p:nvGraphicFramePr>
        <p:xfrm>
          <a:off x="3402075" y="1515247"/>
          <a:ext cx="1314450" cy="684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S ChemDraw Drawing" r:id="rId3" imgW="1315112" imgH="683683" progId="ChemDraw.Document.6.0">
                  <p:embed/>
                </p:oleObj>
              </mc:Choice>
              <mc:Fallback>
                <p:oleObj name="CS ChemDraw Drawing" r:id="rId3" imgW="1315112" imgH="683683" progId="ChemDraw.Document.6.0">
                  <p:embed/>
                  <p:pic>
                    <p:nvPicPr>
                      <p:cNvPr id="4" name="개체 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02075" y="1515247"/>
                        <a:ext cx="1314450" cy="6842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개체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6424896"/>
              </p:ext>
            </p:extLst>
          </p:nvPr>
        </p:nvGraphicFramePr>
        <p:xfrm>
          <a:off x="5172536" y="1673996"/>
          <a:ext cx="363537" cy="366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S ChemDraw Drawing" r:id="rId5" imgW="363995" imgH="366889" progId="ChemDraw.Document.6.0">
                  <p:embed/>
                </p:oleObj>
              </mc:Choice>
              <mc:Fallback>
                <p:oleObj name="CS ChemDraw Drawing" r:id="rId5" imgW="363995" imgH="366889" progId="ChemDraw.Document.6.0">
                  <p:embed/>
                  <p:pic>
                    <p:nvPicPr>
                      <p:cNvPr id="5" name="개체 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172536" y="1673996"/>
                        <a:ext cx="363537" cy="3667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4792051" y="1779098"/>
            <a:ext cx="3049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ko-KR" alt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611597" y="1779098"/>
            <a:ext cx="3049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ko-KR" alt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821523" y="1779099"/>
            <a:ext cx="10199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Amino acid</a:t>
            </a:r>
            <a:b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(1.0 equiv.)</a:t>
            </a:r>
            <a:endParaRPr lang="ko-KR" alt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7" name="직선 화살표 연결선 16"/>
          <p:cNvCxnSpPr/>
          <p:nvPr/>
        </p:nvCxnSpPr>
        <p:spPr>
          <a:xfrm>
            <a:off x="6777320" y="1909903"/>
            <a:ext cx="129706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직사각형 17"/>
          <p:cNvSpPr/>
          <p:nvPr/>
        </p:nvSpPr>
        <p:spPr>
          <a:xfrm>
            <a:off x="6774342" y="1909903"/>
            <a:ext cx="130302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reflux, 8 h</a:t>
            </a:r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ko-KR" alt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983532" y="2145811"/>
            <a:ext cx="184110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2-Hydroxy-4-methoxybenzophenone </a:t>
            </a:r>
            <a:b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(1.0 equiv.)</a:t>
            </a:r>
            <a:endParaRPr lang="ko-KR" alt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562299" y="2230450"/>
            <a:ext cx="15840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 err="1">
                <a:latin typeface="Arial" panose="020B0604020202020204" pitchFamily="34" charset="0"/>
                <a:cs typeface="Arial" panose="020B0604020202020204" pitchFamily="34" charset="0"/>
              </a:rPr>
              <a:t>Dimethyltin</a:t>
            </a:r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 oxide </a:t>
            </a:r>
            <a:b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(1.0 equiv.)</a:t>
            </a:r>
            <a:endParaRPr lang="ko-KR" alt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7825677" y="1777528"/>
            <a:ext cx="216837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1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Product</a:t>
            </a:r>
          </a:p>
          <a:p>
            <a:pPr algn="ctr"/>
            <a:r>
              <a:rPr lang="en-US" altLang="ko-KR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(32~39%, recrystallization)</a:t>
            </a:r>
          </a:p>
        </p:txBody>
      </p:sp>
      <p:sp>
        <p:nvSpPr>
          <p:cNvPr id="29" name="직사각형 28"/>
          <p:cNvSpPr/>
          <p:nvPr/>
        </p:nvSpPr>
        <p:spPr>
          <a:xfrm>
            <a:off x="9848744" y="3092525"/>
            <a:ext cx="138308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Amino acid = </a:t>
            </a:r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Glycine</a:t>
            </a:r>
            <a:endParaRPr lang="ko-KR" altLang="en-US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6329093" y="3206755"/>
            <a:ext cx="176239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Amino acid = </a:t>
            </a:r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Isoleucine</a:t>
            </a:r>
            <a:endParaRPr lang="ko-KR" altLang="en-US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1987665" y="3206755"/>
            <a:ext cx="203138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Amino acid = </a:t>
            </a:r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Methionine</a:t>
            </a:r>
            <a:endParaRPr lang="ko-KR" altLang="en-US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8" name="개체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8104832"/>
              </p:ext>
            </p:extLst>
          </p:nvPr>
        </p:nvGraphicFramePr>
        <p:xfrm>
          <a:off x="1226788" y="3317954"/>
          <a:ext cx="3675063" cy="1673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S ChemDraw Drawing" r:id="rId7" imgW="3675253" imgH="1672872" progId="ChemDraw.Document.6.0">
                  <p:embed/>
                </p:oleObj>
              </mc:Choice>
              <mc:Fallback>
                <p:oleObj name="CS ChemDraw Drawing" r:id="rId7" imgW="3675253" imgH="1672872" progId="ChemDraw.Document.6.0">
                  <p:embed/>
                  <p:pic>
                    <p:nvPicPr>
                      <p:cNvPr id="38" name="개체 3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226788" y="3317954"/>
                        <a:ext cx="3675063" cy="16732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개체 3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33034317"/>
              </p:ext>
            </p:extLst>
          </p:nvPr>
        </p:nvGraphicFramePr>
        <p:xfrm>
          <a:off x="9795780" y="3608301"/>
          <a:ext cx="1497013" cy="105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S ChemDraw Drawing" r:id="rId9" imgW="1496227" imgH="1051278" progId="ChemDraw.Document.6.0">
                  <p:embed/>
                </p:oleObj>
              </mc:Choice>
              <mc:Fallback>
                <p:oleObj name="CS ChemDraw Drawing" r:id="rId9" imgW="1496227" imgH="1051278" progId="ChemDraw.Document.6.0">
                  <p:embed/>
                  <p:pic>
                    <p:nvPicPr>
                      <p:cNvPr id="40" name="개체 3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9795780" y="3608301"/>
                        <a:ext cx="1497013" cy="1050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" name="개체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2168691"/>
              </p:ext>
            </p:extLst>
          </p:nvPr>
        </p:nvGraphicFramePr>
        <p:xfrm>
          <a:off x="5354304" y="3335241"/>
          <a:ext cx="3675063" cy="1673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S ChemDraw Drawing" r:id="rId11" imgW="3675253" imgH="1672872" progId="ChemDraw.Document.6.0">
                  <p:embed/>
                </p:oleObj>
              </mc:Choice>
              <mc:Fallback>
                <p:oleObj name="CS ChemDraw Drawing" r:id="rId11" imgW="3675253" imgH="1672872" progId="ChemDraw.Document.6.0">
                  <p:embed/>
                  <p:pic>
                    <p:nvPicPr>
                      <p:cNvPr id="41" name="개체 40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5354304" y="3335241"/>
                        <a:ext cx="3675063" cy="16732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직사각형 41"/>
          <p:cNvSpPr/>
          <p:nvPr/>
        </p:nvSpPr>
        <p:spPr>
          <a:xfrm>
            <a:off x="9909704" y="4791123"/>
            <a:ext cx="138308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Mononuclear compound (</a:t>
            </a:r>
            <a:r>
              <a:rPr lang="en-US" altLang="ko-KR" sz="1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altLang="ko-KR" sz="1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o-KR" alt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6496293" y="4791123"/>
            <a:ext cx="138308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Tetranuclear</a:t>
            </a:r>
            <a:r>
              <a:rPr lang="en-US" altLang="ko-KR" sz="1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compound (</a:t>
            </a:r>
            <a:r>
              <a:rPr lang="en-US" altLang="ko-KR" sz="1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altLang="ko-KR" sz="1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o-KR" alt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2368777" y="4791123"/>
            <a:ext cx="138308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Tetranuclear</a:t>
            </a:r>
            <a:r>
              <a:rPr lang="en-US" altLang="ko-KR" sz="1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compound (</a:t>
            </a:r>
            <a:r>
              <a:rPr lang="en-US" altLang="ko-KR" sz="1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altLang="ko-KR" sz="1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o-KR" alt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10033710" y="6611779"/>
            <a:ext cx="2083949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000" i="1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 J. Chem., </a:t>
            </a:r>
            <a:r>
              <a:rPr lang="en-US" altLang="ko-KR" sz="1000" b="1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2018</a:t>
            </a:r>
            <a:r>
              <a:rPr lang="en-US" altLang="ko-KR" sz="1000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42, 1655.</a:t>
            </a:r>
            <a:endParaRPr lang="ko-KR" alt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8" name="개체 47"/>
          <p:cNvGraphicFramePr>
            <a:graphicFrameLocks noChangeAspect="1"/>
          </p:cNvGraphicFramePr>
          <p:nvPr/>
        </p:nvGraphicFramePr>
        <p:xfrm>
          <a:off x="6411433" y="5603682"/>
          <a:ext cx="1497013" cy="1052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S ChemDraw Drawing" r:id="rId13" imgW="1497639" imgH="1052689" progId="ChemDraw.Document.6.0">
                  <p:embed/>
                </p:oleObj>
              </mc:Choice>
              <mc:Fallback>
                <p:oleObj name="CS ChemDraw Drawing" r:id="rId13" imgW="1497639" imgH="1052689" progId="ChemDraw.Document.6.0">
                  <p:embed/>
                  <p:pic>
                    <p:nvPicPr>
                      <p:cNvPr id="48" name="개체 47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411433" y="5603682"/>
                        <a:ext cx="1497013" cy="10525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9" name="직사각형 48"/>
          <p:cNvSpPr/>
          <p:nvPr/>
        </p:nvSpPr>
        <p:spPr>
          <a:xfrm>
            <a:off x="1127099" y="6239746"/>
            <a:ext cx="138308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Mononuclear compound (</a:t>
            </a:r>
            <a:r>
              <a:rPr lang="en-US" altLang="ko-KR" sz="1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2’</a:t>
            </a:r>
            <a:r>
              <a:rPr lang="en-US" altLang="ko-KR" sz="1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o-KR" alt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0" name="개체 4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4687801"/>
              </p:ext>
            </p:extLst>
          </p:nvPr>
        </p:nvGraphicFramePr>
        <p:xfrm>
          <a:off x="2315812" y="5586394"/>
          <a:ext cx="1497013" cy="1085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S ChemDraw Drawing" r:id="rId15" imgW="1497639" imgH="1086203" progId="ChemDraw.Document.6.0">
                  <p:embed/>
                </p:oleObj>
              </mc:Choice>
              <mc:Fallback>
                <p:oleObj name="CS ChemDraw Drawing" r:id="rId15" imgW="1497639" imgH="1086203" progId="ChemDraw.Document.6.0">
                  <p:embed/>
                  <p:pic>
                    <p:nvPicPr>
                      <p:cNvPr id="50" name="개체 49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315812" y="5586394"/>
                        <a:ext cx="1497013" cy="10858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" name="직사각형 50"/>
          <p:cNvSpPr/>
          <p:nvPr/>
        </p:nvSpPr>
        <p:spPr>
          <a:xfrm>
            <a:off x="5055115" y="6239746"/>
            <a:ext cx="138308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Mononuclear compound (</a:t>
            </a:r>
            <a:r>
              <a:rPr lang="en-US" altLang="ko-KR" sz="1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3’</a:t>
            </a:r>
            <a:r>
              <a:rPr lang="en-US" altLang="ko-KR" sz="1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o-KR" alt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4" name="직선 화살표 연결선 53"/>
          <p:cNvCxnSpPr/>
          <p:nvPr/>
        </p:nvCxnSpPr>
        <p:spPr>
          <a:xfrm>
            <a:off x="7196494" y="5240617"/>
            <a:ext cx="0" cy="3012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직선 화살표 연결선 55"/>
          <p:cNvCxnSpPr/>
          <p:nvPr/>
        </p:nvCxnSpPr>
        <p:spPr>
          <a:xfrm>
            <a:off x="3090194" y="5223330"/>
            <a:ext cx="0" cy="3012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직사각형 56">
            <a:extLst>
              <a:ext uri="{FF2B5EF4-FFF2-40B4-BE49-F238E27FC236}">
                <a16:creationId xmlns:a16="http://schemas.microsoft.com/office/drawing/2014/main" id="{154B165A-4FE3-1299-E027-07AA3D5168AC}"/>
              </a:ext>
            </a:extLst>
          </p:cNvPr>
          <p:cNvSpPr/>
          <p:nvPr/>
        </p:nvSpPr>
        <p:spPr>
          <a:xfrm>
            <a:off x="6749059" y="1665411"/>
            <a:ext cx="130302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MeOH</a:t>
            </a:r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ko-KR" alt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555916" y="2800294"/>
            <a:ext cx="511527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dirty="0">
                <a:solidFill>
                  <a:srgbClr val="000000"/>
                </a:solidFill>
                <a:latin typeface="Arial" panose="020B0604020202020204" pitchFamily="34" charset="0"/>
                <a:ea typeface="바탕" panose="02030600000101010101" pitchFamily="18" charset="-127"/>
                <a:cs typeface="Arial" panose="020B0604020202020204" pitchFamily="34" charset="0"/>
              </a:rPr>
              <a:t>• </a:t>
            </a:r>
            <a:r>
              <a:rPr lang="en-US" altLang="ko-KR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Product</a:t>
            </a:r>
            <a:endParaRPr lang="ko-KR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1F97AA3-6AD3-39BD-7E55-225BB951D25F}"/>
              </a:ext>
            </a:extLst>
          </p:cNvPr>
          <p:cNvSpPr txBox="1"/>
          <p:nvPr/>
        </p:nvSpPr>
        <p:spPr>
          <a:xfrm>
            <a:off x="270544" y="184801"/>
            <a:ext cx="263458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3. Proposal</a:t>
            </a:r>
            <a:endParaRPr lang="ko-KR" alt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5649AB-12CA-DF6A-BAF0-393F2D9C520F}"/>
              </a:ext>
            </a:extLst>
          </p:cNvPr>
          <p:cNvSpPr txBox="1"/>
          <p:nvPr/>
        </p:nvSpPr>
        <p:spPr>
          <a:xfrm>
            <a:off x="55333" y="831681"/>
            <a:ext cx="90139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Research Introduction : Supramolecular organometallic compound</a:t>
            </a:r>
            <a:endParaRPr lang="ko-KR" altLang="en-US" sz="2000" b="1" dirty="0">
              <a:solidFill>
                <a:srgbClr val="87002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id="{9C933AF5-1A84-59D8-4F19-E923F8726FA4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7DBEE2-DBC1-8BB6-DBD3-41C8388A8D0A}"/>
              </a:ext>
            </a:extLst>
          </p:cNvPr>
          <p:cNvSpPr txBox="1"/>
          <p:nvPr/>
        </p:nvSpPr>
        <p:spPr>
          <a:xfrm>
            <a:off x="11360830" y="-19662"/>
            <a:ext cx="8130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</a:t>
            </a:r>
            <a:endParaRPr lang="ko-KR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24221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1F97AA3-6AD3-39BD-7E55-225BB951D25F}"/>
              </a:ext>
            </a:extLst>
          </p:cNvPr>
          <p:cNvSpPr txBox="1"/>
          <p:nvPr/>
        </p:nvSpPr>
        <p:spPr>
          <a:xfrm>
            <a:off x="270544" y="184801"/>
            <a:ext cx="263458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3. Proposal</a:t>
            </a:r>
            <a:endParaRPr lang="ko-KR" alt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5649AB-12CA-DF6A-BAF0-393F2D9C520F}"/>
              </a:ext>
            </a:extLst>
          </p:cNvPr>
          <p:cNvSpPr txBox="1"/>
          <p:nvPr/>
        </p:nvSpPr>
        <p:spPr>
          <a:xfrm>
            <a:off x="68785" y="831681"/>
            <a:ext cx="90139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Supramolecular compound?</a:t>
            </a:r>
            <a:endParaRPr lang="ko-KR" altLang="en-US" sz="2000" b="1" dirty="0">
              <a:solidFill>
                <a:srgbClr val="87002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id="{9C933AF5-1A84-59D8-4F19-E923F8726FA4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49D27F2-A444-DBD2-E877-C26F49C2FEC5}"/>
              </a:ext>
            </a:extLst>
          </p:cNvPr>
          <p:cNvSpPr txBox="1"/>
          <p:nvPr/>
        </p:nvSpPr>
        <p:spPr>
          <a:xfrm>
            <a:off x="7695304" y="6594385"/>
            <a:ext cx="44966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J. of Micro/Nanolithography, MEMS, and MOEMS </a:t>
            </a:r>
            <a:r>
              <a:rPr lang="en-US" altLang="ko-KR" sz="1000" b="1" dirty="0">
                <a:latin typeface="Arial" panose="020B0604020202020204" pitchFamily="34" charset="0"/>
                <a:cs typeface="Arial" panose="020B0604020202020204" pitchFamily="34" charset="0"/>
              </a:rPr>
              <a:t>2015</a:t>
            </a:r>
            <a:r>
              <a:rPr lang="en-US" altLang="ko-KR" sz="10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14, 043506. 	</a:t>
            </a:r>
            <a:endParaRPr lang="ko-KR" alt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6FD916-93A2-9868-3B5E-4F90320936A8}"/>
              </a:ext>
            </a:extLst>
          </p:cNvPr>
          <p:cNvSpPr txBox="1"/>
          <p:nvPr/>
        </p:nvSpPr>
        <p:spPr>
          <a:xfrm>
            <a:off x="580913" y="1376979"/>
            <a:ext cx="71000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dirty="0"/>
              <a:t>유기 </a:t>
            </a:r>
            <a:r>
              <a:rPr lang="ko-KR" altLang="en-US" dirty="0" err="1"/>
              <a:t>난연제는</a:t>
            </a:r>
            <a:r>
              <a:rPr lang="ko-KR" altLang="en-US" dirty="0"/>
              <a:t> </a:t>
            </a:r>
            <a:r>
              <a:rPr lang="ko-KR" altLang="en-US" dirty="0" err="1"/>
              <a:t>고온에서</a:t>
            </a:r>
            <a:r>
              <a:rPr lang="ko-KR" altLang="en-US" dirty="0"/>
              <a:t> 사용 불가능 하다는 단점이 있음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198B75A-D3D6-C54B-81D0-FAFC24692712}"/>
              </a:ext>
            </a:extLst>
          </p:cNvPr>
          <p:cNvSpPr txBox="1"/>
          <p:nvPr/>
        </p:nvSpPr>
        <p:spPr>
          <a:xfrm>
            <a:off x="580912" y="1746311"/>
            <a:ext cx="79499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dirty="0"/>
              <a:t>진행된 연구가 많지 않아 특허 회피 방법 중 하나가 될 수 있다고 예상 함</a:t>
            </a:r>
            <a:endParaRPr lang="en-US" altLang="ko-KR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26A1F78-EE6E-FF23-9B79-185D6A9F567A}"/>
              </a:ext>
            </a:extLst>
          </p:cNvPr>
          <p:cNvSpPr txBox="1"/>
          <p:nvPr/>
        </p:nvSpPr>
        <p:spPr>
          <a:xfrm>
            <a:off x="580912" y="2115643"/>
            <a:ext cx="79499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ko-KR" dirty="0"/>
              <a:t>Ligand </a:t>
            </a:r>
            <a:r>
              <a:rPr lang="ko-KR" altLang="en-US" dirty="0"/>
              <a:t>조절을 통해 기능을 부여할 수 있음</a:t>
            </a:r>
            <a:endParaRPr lang="en-US" altLang="ko-KR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4F5822-1D5B-EC78-1839-36374CEC460A}"/>
              </a:ext>
            </a:extLst>
          </p:cNvPr>
          <p:cNvSpPr txBox="1"/>
          <p:nvPr/>
        </p:nvSpPr>
        <p:spPr>
          <a:xfrm>
            <a:off x="580912" y="2484975"/>
            <a:ext cx="79499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dirty="0"/>
              <a:t>열분해에 필요한 에너지가 높아질 것으로 예상 됨</a:t>
            </a: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E197A01-557F-5D74-13EC-B3CB67DC2D1B}"/>
              </a:ext>
            </a:extLst>
          </p:cNvPr>
          <p:cNvSpPr txBox="1"/>
          <p:nvPr/>
        </p:nvSpPr>
        <p:spPr>
          <a:xfrm>
            <a:off x="136560" y="3213349"/>
            <a:ext cx="90139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Strategy and Plan</a:t>
            </a:r>
            <a:endParaRPr lang="ko-KR" altLang="en-US" sz="2000" b="1" dirty="0">
              <a:solidFill>
                <a:srgbClr val="87002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B8ED9CF1-A0D7-CFBB-FFD4-95BD587BEE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44" y="4835865"/>
            <a:ext cx="5431243" cy="1785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7C425D9B-823D-BD67-C977-A9AF979F2FF3}"/>
              </a:ext>
            </a:extLst>
          </p:cNvPr>
          <p:cNvSpPr txBox="1"/>
          <p:nvPr/>
        </p:nvSpPr>
        <p:spPr>
          <a:xfrm>
            <a:off x="580912" y="3787835"/>
            <a:ext cx="4335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ko-KR" dirty="0"/>
              <a:t>Solubility</a:t>
            </a:r>
            <a:r>
              <a:rPr lang="ko-KR" altLang="en-US" dirty="0"/>
              <a:t>를 높일 수 있는 </a:t>
            </a:r>
            <a:r>
              <a:rPr lang="en-US" altLang="ko-KR" dirty="0"/>
              <a:t>ligand</a:t>
            </a:r>
            <a:r>
              <a:rPr lang="ko-KR" altLang="en-US" dirty="0"/>
              <a:t> 선정</a:t>
            </a:r>
            <a:endParaRPr lang="en-US" altLang="ko-KR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EED3232-384A-A49C-B088-D1847ADBFBFE}"/>
              </a:ext>
            </a:extLst>
          </p:cNvPr>
          <p:cNvSpPr txBox="1"/>
          <p:nvPr/>
        </p:nvSpPr>
        <p:spPr>
          <a:xfrm>
            <a:off x="580912" y="4157167"/>
            <a:ext cx="30858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ko-KR" dirty="0"/>
              <a:t>5~6</a:t>
            </a:r>
            <a:r>
              <a:rPr lang="ko-KR" altLang="en-US" dirty="0"/>
              <a:t>배위 화합물로 디자인</a:t>
            </a:r>
            <a:endParaRPr lang="en-US" altLang="ko-KR" dirty="0"/>
          </a:p>
        </p:txBody>
      </p:sp>
      <p:graphicFrame>
        <p:nvGraphicFramePr>
          <p:cNvPr id="25" name="다이어그램 24">
            <a:extLst>
              <a:ext uri="{FF2B5EF4-FFF2-40B4-BE49-F238E27FC236}">
                <a16:creationId xmlns:a16="http://schemas.microsoft.com/office/drawing/2014/main" id="{00F31690-DB56-5A90-FA15-12C3488D1B9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67536784"/>
              </p:ext>
            </p:extLst>
          </p:nvPr>
        </p:nvGraphicFramePr>
        <p:xfrm>
          <a:off x="6216786" y="3367482"/>
          <a:ext cx="5799568" cy="29367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6" name="TextBox 25">
            <a:extLst>
              <a:ext uri="{FF2B5EF4-FFF2-40B4-BE49-F238E27FC236}">
                <a16:creationId xmlns:a16="http://schemas.microsoft.com/office/drawing/2014/main" id="{35DC7641-C814-6AFC-7DFB-DF9EB9505466}"/>
              </a:ext>
            </a:extLst>
          </p:cNvPr>
          <p:cNvSpPr txBox="1"/>
          <p:nvPr/>
        </p:nvSpPr>
        <p:spPr>
          <a:xfrm>
            <a:off x="11360830" y="-19662"/>
            <a:ext cx="8130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</a:t>
            </a:r>
            <a:endParaRPr lang="ko-KR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65882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A2BB31B2-03BC-48E5-B50A-93BFCE463A57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AF519A-AD2A-45BC-B790-9D5275732C72}"/>
              </a:ext>
            </a:extLst>
          </p:cNvPr>
          <p:cNvSpPr txBox="1"/>
          <p:nvPr/>
        </p:nvSpPr>
        <p:spPr>
          <a:xfrm>
            <a:off x="3009309" y="2436156"/>
            <a:ext cx="6551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for listening </a:t>
            </a:r>
            <a:endParaRPr lang="ko-KR" altLang="en-US" sz="4400" b="1" dirty="0">
              <a:solidFill>
                <a:srgbClr val="87002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85802B-E98E-4881-9C89-2234B79F9EC9}"/>
              </a:ext>
            </a:extLst>
          </p:cNvPr>
          <p:cNvSpPr txBox="1"/>
          <p:nvPr/>
        </p:nvSpPr>
        <p:spPr>
          <a:xfrm>
            <a:off x="5180204" y="3205597"/>
            <a:ext cx="221000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ko-KR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ny</a:t>
            </a:r>
            <a:r>
              <a:rPr lang="ko-KR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questions</a:t>
            </a:r>
            <a:r>
              <a:rPr lang="ko-KR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49B8068-4456-4CB1-ACE2-F5B3555D2EA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49" y="6331949"/>
            <a:ext cx="1294498" cy="42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3524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5113</TotalTime>
  <Words>2094</Words>
  <Application>Microsoft Office PowerPoint</Application>
  <PresentationFormat>와이드스크린</PresentationFormat>
  <Paragraphs>330</Paragraphs>
  <Slides>21</Slides>
  <Notes>16</Notes>
  <HiddenSlides>0</HiddenSlides>
  <MMClips>0</MMClips>
  <ScaleCrop>false</ScaleCrop>
  <HeadingPairs>
    <vt:vector size="8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8" baseType="lpstr">
      <vt:lpstr>맑은 고딕</vt:lpstr>
      <vt:lpstr>Wingdings</vt:lpstr>
      <vt:lpstr>Arial</vt:lpstr>
      <vt:lpstr>Times New Roman</vt:lpstr>
      <vt:lpstr>Cambria Math</vt:lpstr>
      <vt:lpstr>Office 테마</vt:lpstr>
      <vt:lpstr>CS ChemDraw Drawing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안종엽</dc:creator>
  <cp:lastModifiedBy>임 가영</cp:lastModifiedBy>
  <cp:revision>230</cp:revision>
  <cp:lastPrinted>2022-11-03T10:53:55Z</cp:lastPrinted>
  <dcterms:created xsi:type="dcterms:W3CDTF">2020-10-11T13:30:24Z</dcterms:created>
  <dcterms:modified xsi:type="dcterms:W3CDTF">2022-11-04T03:57:30Z</dcterms:modified>
</cp:coreProperties>
</file>