
<file path=[Content_Types].xml><?xml version="1.0" encoding="utf-8"?>
<Types xmlns="http://schemas.openxmlformats.org/package/2006/content-types">
  <Default Extension="bin" ContentType="application/vnd.openxmlformats-officedocument.oleObject"/>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14"/>
  </p:notesMasterIdLst>
  <p:sldIdLst>
    <p:sldId id="256" r:id="rId2"/>
    <p:sldId id="338" r:id="rId3"/>
    <p:sldId id="340" r:id="rId4"/>
    <p:sldId id="257" r:id="rId5"/>
    <p:sldId id="341" r:id="rId6"/>
    <p:sldId id="342" r:id="rId7"/>
    <p:sldId id="343" r:id="rId8"/>
    <p:sldId id="344" r:id="rId9"/>
    <p:sldId id="339" r:id="rId10"/>
    <p:sldId id="345" r:id="rId11"/>
    <p:sldId id="346" r:id="rId12"/>
    <p:sldId id="268" r:id="rId13"/>
  </p:sldIdLst>
  <p:sldSz cx="12192000" cy="6858000"/>
  <p:notesSz cx="6865938" cy="9540875"/>
  <p:embeddedFontLst>
    <p:embeddedFont>
      <p:font typeface="맑은 고딕" panose="020B0503020000020004" pitchFamily="50" charset="-127"/>
      <p:regular r:id="rId15"/>
      <p:bold r:id="rId16"/>
    </p:embeddedFont>
  </p:embeddedFontLst>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안종엽" initials="안" lastIdx="3" clrIdx="0">
    <p:extLst>
      <p:ext uri="{19B8F6BF-5375-455C-9EA6-DF929625EA0E}">
        <p15:presenceInfo xmlns:p15="http://schemas.microsoft.com/office/powerpoint/2012/main" userId="안종엽"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870023"/>
    <a:srgbClr val="B4908B"/>
    <a:srgbClr val="E6E6E6"/>
    <a:srgbClr val="C08A98"/>
    <a:srgbClr val="AF6175"/>
    <a:srgbClr val="97213F"/>
    <a:srgbClr val="B0002E"/>
    <a:srgbClr val="FF93AF"/>
    <a:srgbClr val="F1801F"/>
    <a:srgbClr val="D7171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D969623-DA46-4C9A-9636-736D40A09991}" v="168" dt="2023-01-05T07:16:21.015"/>
    <p1510:client id="{CABC0548-C083-4CEA-B7F0-E34987D888CA}" v="12" dt="2023-01-06T01:23:17.347"/>
  </p1510:revLst>
</p1510:revInfo>
</file>

<file path=ppt/tableStyles.xml><?xml version="1.0" encoding="utf-8"?>
<a:tblStyleLst xmlns:a="http://schemas.openxmlformats.org/drawingml/2006/main" def="{5C22544A-7EE6-4342-B048-85BDC9FD1C3A}">
  <a:tblStyle styleId="{5C22544A-7EE6-4342-B048-85BDC9FD1C3A}" styleName="보통 스타일 2 - 강조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스타일 없음, 표 눈금">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E3FDE45-AF77-4B5C-9715-49D594BDF05E}" styleName="밝은 스타일 1 - 강조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4754" autoAdjust="0"/>
    <p:restoredTop sz="84828" autoAdjust="0"/>
  </p:normalViewPr>
  <p:slideViewPr>
    <p:cSldViewPr snapToGrid="0">
      <p:cViewPr varScale="1">
        <p:scale>
          <a:sx n="82" d="100"/>
          <a:sy n="82" d="100"/>
        </p:scale>
        <p:origin x="1190" y="58"/>
      </p:cViewPr>
      <p:guideLst/>
    </p:cSldViewPr>
  </p:slideViewPr>
  <p:outlineViewPr>
    <p:cViewPr>
      <p:scale>
        <a:sx n="33" d="100"/>
        <a:sy n="33" d="100"/>
      </p:scale>
      <p:origin x="0" y="0"/>
    </p:cViewPr>
    <p:sldLst>
      <p:sld r:id="rId1" collapse="1"/>
    </p:sldLst>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1.fntdata"/><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microsoft.com/office/2015/10/relationships/revisionInfo" Target="revisionInfo.xml"/></Relationships>
</file>

<file path=ppt/_rels/viewProps.xml.rels><?xml version="1.0" encoding="UTF-8" standalone="yes"?>
<Relationships xmlns="http://schemas.openxmlformats.org/package/2006/relationships"><Relationship Id="rId1"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5240" cy="478701"/>
          </a:xfrm>
          <a:prstGeom prst="rect">
            <a:avLst/>
          </a:prstGeom>
        </p:spPr>
        <p:txBody>
          <a:bodyPr vert="horz" lIns="93744" tIns="46872" rIns="93744" bIns="46872" rtlCol="0"/>
          <a:lstStyle>
            <a:lvl1pPr algn="l">
              <a:defRPr sz="1200"/>
            </a:lvl1pPr>
          </a:lstStyle>
          <a:p>
            <a:endParaRPr lang="ko-KR" altLang="en-US"/>
          </a:p>
        </p:txBody>
      </p:sp>
      <p:sp>
        <p:nvSpPr>
          <p:cNvPr id="3" name="날짜 개체 틀 2"/>
          <p:cNvSpPr>
            <a:spLocks noGrp="1"/>
          </p:cNvSpPr>
          <p:nvPr>
            <p:ph type="dt" idx="1"/>
          </p:nvPr>
        </p:nvSpPr>
        <p:spPr>
          <a:xfrm>
            <a:off x="3889109" y="0"/>
            <a:ext cx="2975240" cy="478701"/>
          </a:xfrm>
          <a:prstGeom prst="rect">
            <a:avLst/>
          </a:prstGeom>
        </p:spPr>
        <p:txBody>
          <a:bodyPr vert="horz" lIns="93744" tIns="46872" rIns="93744" bIns="46872" rtlCol="0"/>
          <a:lstStyle>
            <a:lvl1pPr algn="r">
              <a:defRPr sz="1200"/>
            </a:lvl1pPr>
          </a:lstStyle>
          <a:p>
            <a:fld id="{A8F7D36D-3BDA-4D90-91F3-9D48AA1336D4}" type="datetimeFigureOut">
              <a:rPr lang="ko-KR" altLang="en-US" smtClean="0"/>
              <a:t>2023-01-06</a:t>
            </a:fld>
            <a:endParaRPr lang="ko-KR" altLang="en-US"/>
          </a:p>
        </p:txBody>
      </p:sp>
      <p:sp>
        <p:nvSpPr>
          <p:cNvPr id="4" name="슬라이드 이미지 개체 틀 3"/>
          <p:cNvSpPr>
            <a:spLocks noGrp="1" noRot="1" noChangeAspect="1"/>
          </p:cNvSpPr>
          <p:nvPr>
            <p:ph type="sldImg" idx="2"/>
          </p:nvPr>
        </p:nvSpPr>
        <p:spPr>
          <a:xfrm>
            <a:off x="571500" y="1192213"/>
            <a:ext cx="5724525" cy="3221037"/>
          </a:xfrm>
          <a:prstGeom prst="rect">
            <a:avLst/>
          </a:prstGeom>
          <a:noFill/>
          <a:ln w="12700">
            <a:solidFill>
              <a:prstClr val="black"/>
            </a:solidFill>
          </a:ln>
        </p:spPr>
        <p:txBody>
          <a:bodyPr vert="horz" lIns="93744" tIns="46872" rIns="93744" bIns="46872" rtlCol="0" anchor="ctr"/>
          <a:lstStyle/>
          <a:p>
            <a:endParaRPr lang="ko-KR" altLang="en-US"/>
          </a:p>
        </p:txBody>
      </p:sp>
      <p:sp>
        <p:nvSpPr>
          <p:cNvPr id="5" name="슬라이드 노트 개체 틀 4"/>
          <p:cNvSpPr>
            <a:spLocks noGrp="1"/>
          </p:cNvSpPr>
          <p:nvPr>
            <p:ph type="body" sz="quarter" idx="3"/>
          </p:nvPr>
        </p:nvSpPr>
        <p:spPr>
          <a:xfrm>
            <a:off x="686594" y="4591546"/>
            <a:ext cx="5492750" cy="3756720"/>
          </a:xfrm>
          <a:prstGeom prst="rect">
            <a:avLst/>
          </a:prstGeom>
        </p:spPr>
        <p:txBody>
          <a:bodyPr vert="horz" lIns="93744" tIns="46872" rIns="93744" bIns="46872" rtlCol="0"/>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6" name="바닥글 개체 틀 5"/>
          <p:cNvSpPr>
            <a:spLocks noGrp="1"/>
          </p:cNvSpPr>
          <p:nvPr>
            <p:ph type="ftr" sz="quarter" idx="4"/>
          </p:nvPr>
        </p:nvSpPr>
        <p:spPr>
          <a:xfrm>
            <a:off x="0" y="9062176"/>
            <a:ext cx="2975240" cy="478700"/>
          </a:xfrm>
          <a:prstGeom prst="rect">
            <a:avLst/>
          </a:prstGeom>
        </p:spPr>
        <p:txBody>
          <a:bodyPr vert="horz" lIns="93744" tIns="46872" rIns="93744" bIns="46872"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89109" y="9062176"/>
            <a:ext cx="2975240" cy="478700"/>
          </a:xfrm>
          <a:prstGeom prst="rect">
            <a:avLst/>
          </a:prstGeom>
        </p:spPr>
        <p:txBody>
          <a:bodyPr vert="horz" lIns="93744" tIns="46872" rIns="93744" bIns="46872" rtlCol="0" anchor="b"/>
          <a:lstStyle>
            <a:lvl1pPr algn="r">
              <a:defRPr sz="1200"/>
            </a:lvl1pPr>
          </a:lstStyle>
          <a:p>
            <a:fld id="{2065E4F0-7534-49CE-81BC-5DDDF826689B}" type="slidenum">
              <a:rPr lang="ko-KR" altLang="en-US" smtClean="0"/>
              <a:t>‹#›</a:t>
            </a:fld>
            <a:endParaRPr lang="ko-KR" altLang="en-US"/>
          </a:p>
        </p:txBody>
      </p:sp>
    </p:spTree>
    <p:extLst>
      <p:ext uri="{BB962C8B-B14F-4D97-AF65-F5344CB8AC3E}">
        <p14:creationId xmlns:p14="http://schemas.microsoft.com/office/powerpoint/2010/main" val="1670399290"/>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latinLnBrk="1">
              <a:lnSpc>
                <a:spcPct val="107000"/>
              </a:lnSpc>
              <a:spcAft>
                <a:spcPts val="800"/>
              </a:spcAft>
            </a:pPr>
            <a:r>
              <a:rPr lang="en-US" altLang="ko-KR" sz="1800" dirty="0">
                <a:effectLst/>
                <a:latin typeface="Times New Roman" panose="02020603050405020304" pitchFamily="18" charset="0"/>
                <a:ea typeface="맑은 고딕" panose="020B0503020000020004" pitchFamily="50" charset="-127"/>
                <a:cs typeface="Arial" panose="020B0604020202020204" pitchFamily="34" charset="0"/>
              </a:rPr>
              <a:t>Almost colorless crystals of the title compounds were grown from aqueous solutions containing a 1:1 molar ratio mixture of MCl2 (where M=Zn2+, Mg2+ or Mn2+) and </a:t>
            </a:r>
            <a:r>
              <a:rPr lang="en-US" altLang="ko-KR" sz="1800" dirty="0" err="1">
                <a:effectLst/>
                <a:latin typeface="Times New Roman" panose="02020603050405020304" pitchFamily="18" charset="0"/>
                <a:ea typeface="맑은 고딕" panose="020B0503020000020004" pitchFamily="50" charset="-127"/>
                <a:cs typeface="Arial" panose="020B0604020202020204" pitchFamily="34" charset="0"/>
              </a:rPr>
              <a:t>phosphoenolpyruvic</a:t>
            </a:r>
            <a:r>
              <a:rPr lang="en-US" altLang="ko-KR" sz="1800" dirty="0">
                <a:effectLst/>
                <a:latin typeface="Times New Roman" panose="02020603050405020304" pitchFamily="18" charset="0"/>
                <a:ea typeface="맑은 고딕" panose="020B0503020000020004" pitchFamily="50" charset="-127"/>
                <a:cs typeface="Arial" panose="020B0604020202020204" pitchFamily="34" charset="0"/>
              </a:rPr>
              <a:t> acid. Dm measured by flotation in CCl4/C2H4Br2 mixture. Kuma KM4 diffractometer </a:t>
            </a:r>
            <a:endParaRPr lang="ko-KR" altLang="ko-KR" sz="1800" dirty="0">
              <a:effectLst/>
              <a:latin typeface="맑은 고딕" panose="020B0503020000020004" pitchFamily="50" charset="-127"/>
              <a:ea typeface="맑은 고딕" panose="020B0503020000020004" pitchFamily="50" charset="-127"/>
              <a:cs typeface="Arial" panose="020B0604020202020204" pitchFamily="34" charset="0"/>
            </a:endParaRPr>
          </a:p>
          <a:p>
            <a:pPr latinLnBrk="1">
              <a:lnSpc>
                <a:spcPct val="107000"/>
              </a:lnSpc>
              <a:spcAft>
                <a:spcPts val="800"/>
              </a:spcAft>
            </a:pPr>
            <a:r>
              <a:rPr lang="en-US" altLang="ko-KR" sz="1800" dirty="0">
                <a:effectLst/>
                <a:latin typeface="Times New Roman" panose="02020603050405020304" pitchFamily="18" charset="0"/>
                <a:ea typeface="맑은 고딕" panose="020B0503020000020004" pitchFamily="50" charset="-127"/>
                <a:cs typeface="Arial" panose="020B0604020202020204" pitchFamily="34" charset="0"/>
              </a:rPr>
              <a:t>Ref. Lis, T. Acta </a:t>
            </a:r>
            <a:r>
              <a:rPr lang="en-US" altLang="ko-KR" sz="1800" dirty="0" err="1">
                <a:effectLst/>
                <a:latin typeface="Times New Roman" panose="02020603050405020304" pitchFamily="18" charset="0"/>
                <a:ea typeface="맑은 고딕" panose="020B0503020000020004" pitchFamily="50" charset="-127"/>
                <a:cs typeface="Arial" panose="020B0604020202020204" pitchFamily="34" charset="0"/>
              </a:rPr>
              <a:t>Crystallogr</a:t>
            </a:r>
            <a:r>
              <a:rPr lang="en-US" altLang="ko-KR" sz="1800" dirty="0">
                <a:effectLst/>
                <a:latin typeface="Times New Roman" panose="02020603050405020304" pitchFamily="18" charset="0"/>
                <a:ea typeface="맑은 고딕" panose="020B0503020000020004" pitchFamily="50" charset="-127"/>
                <a:cs typeface="Arial" panose="020B0604020202020204" pitchFamily="34" charset="0"/>
              </a:rPr>
              <a:t>. 1992, C48, 424.</a:t>
            </a:r>
            <a:endParaRPr lang="ko-KR" altLang="ko-KR" sz="1800" dirty="0">
              <a:effectLst/>
              <a:latin typeface="맑은 고딕" panose="020B0503020000020004" pitchFamily="50" charset="-127"/>
              <a:ea typeface="맑은 고딕" panose="020B0503020000020004" pitchFamily="50" charset="-127"/>
              <a:cs typeface="Arial" panose="020B0604020202020204" pitchFamily="34" charset="0"/>
            </a:endParaRPr>
          </a:p>
          <a:p>
            <a:endParaRPr lang="ko-KR" altLang="en-US" dirty="0"/>
          </a:p>
        </p:txBody>
      </p:sp>
      <p:sp>
        <p:nvSpPr>
          <p:cNvPr id="4" name="슬라이드 번호 개체 틀 3"/>
          <p:cNvSpPr>
            <a:spLocks noGrp="1"/>
          </p:cNvSpPr>
          <p:nvPr>
            <p:ph type="sldNum" sz="quarter" idx="5"/>
          </p:nvPr>
        </p:nvSpPr>
        <p:spPr/>
        <p:txBody>
          <a:bodyPr/>
          <a:lstStyle/>
          <a:p>
            <a:fld id="{2065E4F0-7534-49CE-81BC-5DDDF826689B}" type="slidenum">
              <a:rPr lang="ko-KR" altLang="en-US" smtClean="0"/>
              <a:t>2</a:t>
            </a:fld>
            <a:endParaRPr lang="ko-KR" altLang="en-US"/>
          </a:p>
        </p:txBody>
      </p:sp>
    </p:spTree>
    <p:extLst>
      <p:ext uri="{BB962C8B-B14F-4D97-AF65-F5344CB8AC3E}">
        <p14:creationId xmlns:p14="http://schemas.microsoft.com/office/powerpoint/2010/main" val="21171314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5"/>
          </p:nvPr>
        </p:nvSpPr>
        <p:spPr/>
        <p:txBody>
          <a:bodyPr/>
          <a:lstStyle/>
          <a:p>
            <a:fld id="{2065E4F0-7534-49CE-81BC-5DDDF826689B}" type="slidenum">
              <a:rPr lang="ko-KR" altLang="en-US" smtClean="0"/>
              <a:t>3</a:t>
            </a:fld>
            <a:endParaRPr lang="ko-KR" altLang="en-US"/>
          </a:p>
        </p:txBody>
      </p:sp>
    </p:spTree>
    <p:extLst>
      <p:ext uri="{BB962C8B-B14F-4D97-AF65-F5344CB8AC3E}">
        <p14:creationId xmlns:p14="http://schemas.microsoft.com/office/powerpoint/2010/main" val="10428382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dirty="0"/>
              <a:t>BPOD : </a:t>
            </a:r>
            <a:r>
              <a:rPr lang="en-US" sz="1800" b="0" i="0" u="none" strike="noStrike" baseline="0" dirty="0" err="1">
                <a:latin typeface="AdvOT863180fb"/>
              </a:rPr>
              <a:t>Dichlorophenylphosphine</a:t>
            </a:r>
            <a:r>
              <a:rPr lang="en-US" sz="1800" b="0" i="0" u="none" strike="noStrike" baseline="0" dirty="0">
                <a:latin typeface="AdvOT863180fb"/>
              </a:rPr>
              <a:t> oxide</a:t>
            </a:r>
          </a:p>
          <a:p>
            <a:r>
              <a:rPr lang="en-US" altLang="ko-KR" dirty="0"/>
              <a:t>PABA : </a:t>
            </a:r>
            <a:r>
              <a:rPr lang="en-US" sz="1800" b="0" i="0" u="none" strike="noStrike" baseline="0" dirty="0">
                <a:latin typeface="AdvOT863180fb"/>
              </a:rPr>
              <a:t>4-aminobenzoic acid</a:t>
            </a:r>
          </a:p>
          <a:p>
            <a:pPr algn="l"/>
            <a:r>
              <a:rPr lang="en-US" altLang="ko-KR" sz="1800" b="0" i="0" u="none" strike="noStrike" baseline="0" dirty="0">
                <a:latin typeface="AdvOT863180fb"/>
              </a:rPr>
              <a:t>DAAPA : </a:t>
            </a:r>
            <a:r>
              <a:rPr lang="en-US" sz="1800" b="0" i="0" u="none" strike="noStrike" baseline="0" dirty="0">
                <a:latin typeface="AdvOTb92eb7df.I"/>
              </a:rPr>
              <a:t>Di (para-aminobenzoic acid) phenyl phosphate amide</a:t>
            </a:r>
            <a:endParaRPr lang="en-US" sz="1800" b="0" i="0" u="none" strike="noStrike" baseline="0" dirty="0">
              <a:latin typeface="AdvOT863180fb"/>
            </a:endParaRPr>
          </a:p>
          <a:p>
            <a:r>
              <a:rPr lang="en-US" altLang="ko-KR" dirty="0"/>
              <a:t>MeOH : </a:t>
            </a:r>
            <a:r>
              <a:rPr lang="en-US" sz="1800" b="0" i="0" u="none" strike="noStrike" baseline="0" dirty="0">
                <a:latin typeface="AdvOT863180fb"/>
              </a:rPr>
              <a:t>anhydrous methanol</a:t>
            </a:r>
          </a:p>
          <a:p>
            <a:pPr algn="l"/>
            <a:r>
              <a:rPr lang="en-US" altLang="ko-KR" sz="2800" dirty="0"/>
              <a:t>Co(NO</a:t>
            </a:r>
            <a:r>
              <a:rPr lang="en-US" altLang="ko-KR" sz="2800" baseline="-25000" dirty="0"/>
              <a:t>3</a:t>
            </a:r>
            <a:r>
              <a:rPr lang="en-US" altLang="ko-KR" sz="2800" dirty="0"/>
              <a:t>)</a:t>
            </a:r>
            <a:r>
              <a:rPr lang="en-US" altLang="ko-KR" sz="2800" baseline="-25000" dirty="0"/>
              <a:t>2</a:t>
            </a:r>
            <a:r>
              <a:rPr lang="en-US" altLang="ko-KR" sz="2800" dirty="0"/>
              <a:t>·6H</a:t>
            </a:r>
            <a:r>
              <a:rPr lang="en-US" altLang="ko-KR" sz="2800" baseline="-25000" dirty="0"/>
              <a:t>2</a:t>
            </a:r>
            <a:r>
              <a:rPr lang="en-US" altLang="ko-KR" sz="2800" dirty="0"/>
              <a:t>O : c</a:t>
            </a:r>
            <a:r>
              <a:rPr lang="en-US" sz="1800" b="0" i="0" u="none" strike="noStrike" baseline="0" dirty="0">
                <a:latin typeface="AdvOT863180fb"/>
              </a:rPr>
              <a:t>obalt nitrate hexahydrate</a:t>
            </a:r>
          </a:p>
          <a:p>
            <a:pPr algn="l"/>
            <a:r>
              <a:rPr lang="en-US" altLang="ko-KR" dirty="0"/>
              <a:t>DDM : </a:t>
            </a:r>
            <a:r>
              <a:rPr lang="en-US" sz="1800" b="0" i="0" u="none" strike="noStrike" baseline="0" dirty="0" err="1">
                <a:latin typeface="AdvOT863180fb"/>
              </a:rPr>
              <a:t>diaminodiphenylmethane</a:t>
            </a:r>
            <a:endParaRPr lang="en-US" dirty="0"/>
          </a:p>
        </p:txBody>
      </p:sp>
      <p:sp>
        <p:nvSpPr>
          <p:cNvPr id="4" name="슬라이드 번호 개체 틀 3"/>
          <p:cNvSpPr>
            <a:spLocks noGrp="1"/>
          </p:cNvSpPr>
          <p:nvPr>
            <p:ph type="sldNum" sz="quarter" idx="5"/>
          </p:nvPr>
        </p:nvSpPr>
        <p:spPr/>
        <p:txBody>
          <a:bodyPr/>
          <a:lstStyle/>
          <a:p>
            <a:fld id="{2065E4F0-7534-49CE-81BC-5DDDF826689B}" type="slidenum">
              <a:rPr lang="ko-KR" altLang="en-US" smtClean="0"/>
              <a:t>5</a:t>
            </a:fld>
            <a:endParaRPr lang="ko-KR" altLang="en-US"/>
          </a:p>
        </p:txBody>
      </p:sp>
    </p:spTree>
    <p:extLst>
      <p:ext uri="{BB962C8B-B14F-4D97-AF65-F5344CB8AC3E}">
        <p14:creationId xmlns:p14="http://schemas.microsoft.com/office/powerpoint/2010/main" val="23900244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en-US" dirty="0"/>
          </a:p>
        </p:txBody>
      </p:sp>
      <p:sp>
        <p:nvSpPr>
          <p:cNvPr id="4" name="슬라이드 번호 개체 틀 3"/>
          <p:cNvSpPr>
            <a:spLocks noGrp="1"/>
          </p:cNvSpPr>
          <p:nvPr>
            <p:ph type="sldNum" sz="quarter" idx="5"/>
          </p:nvPr>
        </p:nvSpPr>
        <p:spPr/>
        <p:txBody>
          <a:bodyPr/>
          <a:lstStyle/>
          <a:p>
            <a:fld id="{2065E4F0-7534-49CE-81BC-5DDDF826689B}" type="slidenum">
              <a:rPr lang="ko-KR" altLang="en-US" smtClean="0"/>
              <a:t>6</a:t>
            </a:fld>
            <a:endParaRPr lang="ko-KR" altLang="en-US"/>
          </a:p>
        </p:txBody>
      </p:sp>
    </p:spTree>
    <p:extLst>
      <p:ext uri="{BB962C8B-B14F-4D97-AF65-F5344CB8AC3E}">
        <p14:creationId xmlns:p14="http://schemas.microsoft.com/office/powerpoint/2010/main" val="8018096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dirty="0"/>
              <a:t>DAB : </a:t>
            </a:r>
            <a:r>
              <a:rPr lang="en-US" dirty="0"/>
              <a:t>1,4-diaminobutane</a:t>
            </a:r>
          </a:p>
          <a:p>
            <a:endParaRPr lang="en-US" dirty="0"/>
          </a:p>
        </p:txBody>
      </p:sp>
      <p:sp>
        <p:nvSpPr>
          <p:cNvPr id="4" name="슬라이드 번호 개체 틀 3"/>
          <p:cNvSpPr>
            <a:spLocks noGrp="1"/>
          </p:cNvSpPr>
          <p:nvPr>
            <p:ph type="sldNum" sz="quarter" idx="5"/>
          </p:nvPr>
        </p:nvSpPr>
        <p:spPr/>
        <p:txBody>
          <a:bodyPr/>
          <a:lstStyle/>
          <a:p>
            <a:fld id="{2065E4F0-7534-49CE-81BC-5DDDF826689B}" type="slidenum">
              <a:rPr lang="ko-KR" altLang="en-US" smtClean="0"/>
              <a:t>7</a:t>
            </a:fld>
            <a:endParaRPr lang="ko-KR" altLang="en-US"/>
          </a:p>
        </p:txBody>
      </p:sp>
    </p:spTree>
    <p:extLst>
      <p:ext uri="{BB962C8B-B14F-4D97-AF65-F5344CB8AC3E}">
        <p14:creationId xmlns:p14="http://schemas.microsoft.com/office/powerpoint/2010/main" val="21049362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b="0" i="0" dirty="0">
                <a:solidFill>
                  <a:srgbClr val="222222"/>
                </a:solidFill>
                <a:effectLst/>
                <a:latin typeface="Arial" panose="020B0604020202020204" pitchFamily="34" charset="0"/>
              </a:rPr>
              <a:t>Zhan, Y., Wu, X., Wang, S., Yuan, B., Fang, Q., Shang, S., ... &amp; Chen, G. (2021). Synthesis of a bio-based flame retardant via a facile strategy and its synergistic effect with ammonium polyphosphate on the flame retardancy of polylactic acid. </a:t>
            </a:r>
            <a:r>
              <a:rPr lang="en-US" altLang="ko-KR" b="0" i="1" dirty="0">
                <a:solidFill>
                  <a:srgbClr val="222222"/>
                </a:solidFill>
                <a:effectLst/>
                <a:latin typeface="Arial" panose="020B0604020202020204" pitchFamily="34" charset="0"/>
              </a:rPr>
              <a:t>Polymer Degradation and Stability</a:t>
            </a:r>
            <a:r>
              <a:rPr lang="en-US" altLang="ko-KR" b="0" i="0" dirty="0">
                <a:solidFill>
                  <a:srgbClr val="222222"/>
                </a:solidFill>
                <a:effectLst/>
                <a:latin typeface="Arial" panose="020B0604020202020204" pitchFamily="34" charset="0"/>
              </a:rPr>
              <a:t>, </a:t>
            </a:r>
            <a:r>
              <a:rPr lang="en-US" altLang="ko-KR" b="0" i="1" dirty="0">
                <a:solidFill>
                  <a:srgbClr val="222222"/>
                </a:solidFill>
                <a:effectLst/>
                <a:latin typeface="Arial" panose="020B0604020202020204" pitchFamily="34" charset="0"/>
              </a:rPr>
              <a:t>191</a:t>
            </a:r>
            <a:r>
              <a:rPr lang="en-US" altLang="ko-KR" b="0" i="0" dirty="0">
                <a:solidFill>
                  <a:srgbClr val="222222"/>
                </a:solidFill>
                <a:effectLst/>
                <a:latin typeface="Arial" panose="020B0604020202020204" pitchFamily="34" charset="0"/>
              </a:rPr>
              <a:t>, 109684.</a:t>
            </a:r>
            <a:endParaRPr lang="ko-KR" altLang="en-US" dirty="0"/>
          </a:p>
        </p:txBody>
      </p:sp>
      <p:sp>
        <p:nvSpPr>
          <p:cNvPr id="4" name="슬라이드 번호 개체 틀 3"/>
          <p:cNvSpPr>
            <a:spLocks noGrp="1"/>
          </p:cNvSpPr>
          <p:nvPr>
            <p:ph type="sldNum" sz="quarter" idx="5"/>
          </p:nvPr>
        </p:nvSpPr>
        <p:spPr/>
        <p:txBody>
          <a:bodyPr/>
          <a:lstStyle/>
          <a:p>
            <a:fld id="{2065E4F0-7534-49CE-81BC-5DDDF826689B}" type="slidenum">
              <a:rPr lang="ko-KR" altLang="en-US" smtClean="0"/>
              <a:t>8</a:t>
            </a:fld>
            <a:endParaRPr lang="ko-KR" altLang="en-US"/>
          </a:p>
        </p:txBody>
      </p:sp>
    </p:spTree>
    <p:extLst>
      <p:ext uri="{BB962C8B-B14F-4D97-AF65-F5344CB8AC3E}">
        <p14:creationId xmlns:p14="http://schemas.microsoft.com/office/powerpoint/2010/main" val="21171314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marL="0" marR="0" lvl="0" indent="0" algn="l" defTabSz="914400" rtl="0" eaLnBrk="1" fontAlgn="auto" latinLnBrk="1" hangingPunct="1">
              <a:lnSpc>
                <a:spcPct val="100000"/>
              </a:lnSpc>
              <a:spcBef>
                <a:spcPts val="0"/>
              </a:spcBef>
              <a:spcAft>
                <a:spcPts val="0"/>
              </a:spcAft>
              <a:buClrTx/>
              <a:buSzTx/>
              <a:buFontTx/>
              <a:buNone/>
              <a:tabLst/>
              <a:defRPr/>
            </a:pPr>
            <a:r>
              <a:rPr lang="en-US" altLang="ko-KR" dirty="0" err="1"/>
              <a:t>MLA</a:t>
            </a:r>
            <a:r>
              <a:rPr lang="en-US" altLang="ko-KR" dirty="0" err="1">
                <a:effectLst/>
                <a:latin typeface="Arial" panose="020B0604020202020204" pitchFamily="34" charset="0"/>
              </a:rPr>
              <a:t>Gao</a:t>
            </a:r>
            <a:r>
              <a:rPr lang="en-US" altLang="ko-KR" dirty="0">
                <a:effectLst/>
                <a:latin typeface="Arial" panose="020B0604020202020204" pitchFamily="34" charset="0"/>
              </a:rPr>
              <a:t>, Shang, and </a:t>
            </a:r>
            <a:r>
              <a:rPr lang="en-US" altLang="ko-KR" dirty="0" err="1">
                <a:effectLst/>
                <a:latin typeface="Arial" panose="020B0604020202020204" pitchFamily="34" charset="0"/>
              </a:rPr>
              <a:t>Gousheng</a:t>
            </a:r>
            <a:r>
              <a:rPr lang="en-US" altLang="ko-KR" dirty="0">
                <a:effectLst/>
                <a:latin typeface="Arial" panose="020B0604020202020204" pitchFamily="34" charset="0"/>
              </a:rPr>
              <a:t> Liu. "Synthesis of amino </a:t>
            </a:r>
            <a:r>
              <a:rPr lang="en-US" altLang="ko-KR" dirty="0" err="1">
                <a:effectLst/>
                <a:latin typeface="Arial" panose="020B0604020202020204" pitchFamily="34" charset="0"/>
              </a:rPr>
              <a:t>trimethylene</a:t>
            </a:r>
            <a:r>
              <a:rPr lang="en-US" altLang="ko-KR" dirty="0">
                <a:effectLst/>
                <a:latin typeface="Arial" panose="020B0604020202020204" pitchFamily="34" charset="0"/>
              </a:rPr>
              <a:t> phosphonic acid melamine salt and its application in flame‐retarded polypropylene." </a:t>
            </a:r>
            <a:r>
              <a:rPr lang="en-US" altLang="ko-KR" i="1" dirty="0">
                <a:effectLst/>
                <a:latin typeface="Arial" panose="020B0604020202020204" pitchFamily="34" charset="0"/>
              </a:rPr>
              <a:t>Journal of Applied Polymer Science</a:t>
            </a:r>
            <a:r>
              <a:rPr lang="en-US" altLang="ko-KR" dirty="0">
                <a:effectLst/>
                <a:latin typeface="Arial" panose="020B0604020202020204" pitchFamily="34" charset="0"/>
              </a:rPr>
              <a:t> 135.22 (2018): 46274</a:t>
            </a:r>
          </a:p>
          <a:p>
            <a:endParaRPr lang="ko-KR" altLang="en-US" dirty="0"/>
          </a:p>
        </p:txBody>
      </p:sp>
      <p:sp>
        <p:nvSpPr>
          <p:cNvPr id="4" name="슬라이드 번호 개체 틀 3"/>
          <p:cNvSpPr>
            <a:spLocks noGrp="1"/>
          </p:cNvSpPr>
          <p:nvPr>
            <p:ph type="sldNum" sz="quarter" idx="5"/>
          </p:nvPr>
        </p:nvSpPr>
        <p:spPr/>
        <p:txBody>
          <a:bodyPr/>
          <a:lstStyle/>
          <a:p>
            <a:fld id="{2065E4F0-7534-49CE-81BC-5DDDF826689B}" type="slidenum">
              <a:rPr lang="ko-KR" altLang="en-US" smtClean="0"/>
              <a:t>9</a:t>
            </a:fld>
            <a:endParaRPr lang="ko-KR" altLang="en-US"/>
          </a:p>
        </p:txBody>
      </p:sp>
    </p:spTree>
    <p:extLst>
      <p:ext uri="{BB962C8B-B14F-4D97-AF65-F5344CB8AC3E}">
        <p14:creationId xmlns:p14="http://schemas.microsoft.com/office/powerpoint/2010/main" val="33678270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b="0" i="0" dirty="0">
                <a:solidFill>
                  <a:srgbClr val="222222"/>
                </a:solidFill>
                <a:effectLst/>
                <a:latin typeface="Arial" panose="020B0604020202020204" pitchFamily="34" charset="0"/>
              </a:rPr>
              <a:t>Liu, Lei, and Zhengzhou Wang. "Facile synthesis of a novel magnesium amino-tris-(</a:t>
            </a:r>
            <a:r>
              <a:rPr lang="en-US" altLang="ko-KR" b="0" i="0" dirty="0" err="1">
                <a:solidFill>
                  <a:srgbClr val="222222"/>
                </a:solidFill>
                <a:effectLst/>
                <a:latin typeface="Arial" panose="020B0604020202020204" pitchFamily="34" charset="0"/>
              </a:rPr>
              <a:t>methylenephosphonate</a:t>
            </a:r>
            <a:r>
              <a:rPr lang="en-US" altLang="ko-KR" b="0" i="0" dirty="0">
                <a:solidFill>
                  <a:srgbClr val="222222"/>
                </a:solidFill>
                <a:effectLst/>
                <a:latin typeface="Arial" panose="020B0604020202020204" pitchFamily="34" charset="0"/>
              </a:rPr>
              <a:t>)-reduced graphene oxide hybrid and its high performance in mechanical strength, thermal stability, smoke suppression and flame retardancy in phenolic foam." </a:t>
            </a:r>
            <a:r>
              <a:rPr lang="en-US" altLang="ko-KR" b="0" i="1" dirty="0">
                <a:solidFill>
                  <a:srgbClr val="222222"/>
                </a:solidFill>
                <a:effectLst/>
                <a:latin typeface="Arial" panose="020B0604020202020204" pitchFamily="34" charset="0"/>
              </a:rPr>
              <a:t>Journal of hazardous materials</a:t>
            </a:r>
            <a:r>
              <a:rPr lang="en-US" altLang="ko-KR" b="0" i="0" dirty="0">
                <a:solidFill>
                  <a:srgbClr val="222222"/>
                </a:solidFill>
                <a:effectLst/>
                <a:latin typeface="Arial" panose="020B0604020202020204" pitchFamily="34" charset="0"/>
              </a:rPr>
              <a:t> 357 (2018): 89-99</a:t>
            </a:r>
            <a:endParaRPr lang="ko-KR" altLang="en-US" dirty="0"/>
          </a:p>
        </p:txBody>
      </p:sp>
      <p:sp>
        <p:nvSpPr>
          <p:cNvPr id="4" name="슬라이드 번호 개체 틀 3"/>
          <p:cNvSpPr>
            <a:spLocks noGrp="1"/>
          </p:cNvSpPr>
          <p:nvPr>
            <p:ph type="sldNum" sz="quarter" idx="5"/>
          </p:nvPr>
        </p:nvSpPr>
        <p:spPr/>
        <p:txBody>
          <a:bodyPr/>
          <a:lstStyle/>
          <a:p>
            <a:fld id="{2065E4F0-7534-49CE-81BC-5DDDF826689B}" type="slidenum">
              <a:rPr lang="ko-KR" altLang="en-US" smtClean="0"/>
              <a:t>10</a:t>
            </a:fld>
            <a:endParaRPr lang="ko-KR" altLang="en-US"/>
          </a:p>
        </p:txBody>
      </p:sp>
    </p:spTree>
    <p:extLst>
      <p:ext uri="{BB962C8B-B14F-4D97-AF65-F5344CB8AC3E}">
        <p14:creationId xmlns:p14="http://schemas.microsoft.com/office/powerpoint/2010/main" val="39777021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dirty="0"/>
              <a:t>zinc amino-tris-(</a:t>
            </a:r>
            <a:r>
              <a:rPr lang="en-US" altLang="ko-KR" dirty="0" err="1"/>
              <a:t>methylenephosphonate</a:t>
            </a:r>
            <a:r>
              <a:rPr lang="en-US" altLang="ko-KR" dirty="0"/>
              <a:t>)</a:t>
            </a:r>
          </a:p>
          <a:p>
            <a:r>
              <a:rPr lang="en-US" altLang="ko-KR" b="0" i="0" dirty="0">
                <a:solidFill>
                  <a:srgbClr val="222222"/>
                </a:solidFill>
                <a:effectLst/>
                <a:latin typeface="Arial" panose="020B0604020202020204" pitchFamily="34" charset="0"/>
              </a:rPr>
              <a:t>Liu, Lei, and Zhengzhou Wang. "High performance nano-zinc amino-tris-(</a:t>
            </a:r>
            <a:r>
              <a:rPr lang="en-US" altLang="ko-KR" b="0" i="0" dirty="0" err="1">
                <a:solidFill>
                  <a:srgbClr val="222222"/>
                </a:solidFill>
                <a:effectLst/>
                <a:latin typeface="Arial" panose="020B0604020202020204" pitchFamily="34" charset="0"/>
              </a:rPr>
              <a:t>methylenephosphonate</a:t>
            </a:r>
            <a:r>
              <a:rPr lang="en-US" altLang="ko-KR" b="0" i="0" dirty="0">
                <a:solidFill>
                  <a:srgbClr val="222222"/>
                </a:solidFill>
                <a:effectLst/>
                <a:latin typeface="Arial" panose="020B0604020202020204" pitchFamily="34" charset="0"/>
              </a:rPr>
              <a:t>) in rigid polyurethane foam with improved mechanical strength, thermal stability and flame retardancy." </a:t>
            </a:r>
            <a:r>
              <a:rPr lang="en-US" altLang="ko-KR" b="0" i="1" dirty="0">
                <a:solidFill>
                  <a:srgbClr val="222222"/>
                </a:solidFill>
                <a:effectLst/>
                <a:latin typeface="Arial" panose="020B0604020202020204" pitchFamily="34" charset="0"/>
              </a:rPr>
              <a:t>Polymer Degradation and Stability</a:t>
            </a:r>
            <a:r>
              <a:rPr lang="en-US" altLang="ko-KR" b="0" i="0" dirty="0">
                <a:solidFill>
                  <a:srgbClr val="222222"/>
                </a:solidFill>
                <a:effectLst/>
                <a:latin typeface="Arial" panose="020B0604020202020204" pitchFamily="34" charset="0"/>
              </a:rPr>
              <a:t> 154 (2018): 62-72.</a:t>
            </a:r>
            <a:endParaRPr lang="ko-KR" altLang="en-US" dirty="0"/>
          </a:p>
        </p:txBody>
      </p:sp>
      <p:sp>
        <p:nvSpPr>
          <p:cNvPr id="4" name="슬라이드 번호 개체 틀 3"/>
          <p:cNvSpPr>
            <a:spLocks noGrp="1"/>
          </p:cNvSpPr>
          <p:nvPr>
            <p:ph type="sldNum" sz="quarter" idx="5"/>
          </p:nvPr>
        </p:nvSpPr>
        <p:spPr/>
        <p:txBody>
          <a:bodyPr/>
          <a:lstStyle/>
          <a:p>
            <a:fld id="{2065E4F0-7534-49CE-81BC-5DDDF826689B}" type="slidenum">
              <a:rPr lang="ko-KR" altLang="en-US" smtClean="0"/>
              <a:t>11</a:t>
            </a:fld>
            <a:endParaRPr lang="ko-KR" altLang="en-US"/>
          </a:p>
        </p:txBody>
      </p:sp>
    </p:spTree>
    <p:extLst>
      <p:ext uri="{BB962C8B-B14F-4D97-AF65-F5344CB8AC3E}">
        <p14:creationId xmlns:p14="http://schemas.microsoft.com/office/powerpoint/2010/main" val="21042092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5926CCD9-C93F-4003-9D5A-38F401300008}"/>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C89E653E-58F6-4B2C-816C-0D4D1671DB8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B6D5A2A0-E710-4B71-BC75-3699EFD43572}"/>
              </a:ext>
            </a:extLst>
          </p:cNvPr>
          <p:cNvSpPr>
            <a:spLocks noGrp="1"/>
          </p:cNvSpPr>
          <p:nvPr>
            <p:ph type="dt" sz="half" idx="10"/>
          </p:nvPr>
        </p:nvSpPr>
        <p:spPr/>
        <p:txBody>
          <a:bodyPr/>
          <a:lstStyle/>
          <a:p>
            <a:fld id="{0DE85B69-BC2C-445C-9C41-7B59B4566DB2}" type="datetimeFigureOut">
              <a:rPr lang="ko-KR" altLang="en-US" smtClean="0"/>
              <a:t>2023-01-06</a:t>
            </a:fld>
            <a:endParaRPr lang="ko-KR" altLang="en-US"/>
          </a:p>
        </p:txBody>
      </p:sp>
      <p:sp>
        <p:nvSpPr>
          <p:cNvPr id="5" name="바닥글 개체 틀 4">
            <a:extLst>
              <a:ext uri="{FF2B5EF4-FFF2-40B4-BE49-F238E27FC236}">
                <a16:creationId xmlns:a16="http://schemas.microsoft.com/office/drawing/2014/main" id="{36168FD4-8671-47B7-9874-B428FED6EB9E}"/>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5DC220B1-FD7F-426C-A279-60C81DC58C45}"/>
              </a:ext>
            </a:extLst>
          </p:cNvPr>
          <p:cNvSpPr>
            <a:spLocks noGrp="1"/>
          </p:cNvSpPr>
          <p:nvPr>
            <p:ph type="sldNum" sz="quarter" idx="12"/>
          </p:nvPr>
        </p:nvSpPr>
        <p:spPr/>
        <p:txBody>
          <a:bodyPr/>
          <a:lstStyle/>
          <a:p>
            <a:fld id="{BD5E5700-EE21-4FEC-99DB-E76F07D5A63E}" type="slidenum">
              <a:rPr lang="ko-KR" altLang="en-US" smtClean="0"/>
              <a:t>‹#›</a:t>
            </a:fld>
            <a:endParaRPr lang="ko-KR" altLang="en-US"/>
          </a:p>
        </p:txBody>
      </p:sp>
    </p:spTree>
    <p:extLst>
      <p:ext uri="{BB962C8B-B14F-4D97-AF65-F5344CB8AC3E}">
        <p14:creationId xmlns:p14="http://schemas.microsoft.com/office/powerpoint/2010/main" val="2942195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7A1292B8-C8F0-4239-B660-547EC492A0C4}"/>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7AA6C426-E228-4E68-B07D-29FA509A2E8F}"/>
              </a:ext>
            </a:extLst>
          </p:cNvPr>
          <p:cNvSpPr>
            <a:spLocks noGrp="1"/>
          </p:cNvSpPr>
          <p:nvPr>
            <p:ph idx="1"/>
          </p:nvPr>
        </p:nvSpPr>
        <p:spPr/>
        <p:txBody>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날짜 개체 틀 3">
            <a:extLst>
              <a:ext uri="{FF2B5EF4-FFF2-40B4-BE49-F238E27FC236}">
                <a16:creationId xmlns:a16="http://schemas.microsoft.com/office/drawing/2014/main" id="{9B9CFC74-0FE4-451F-B247-E04198AACFD6}"/>
              </a:ext>
            </a:extLst>
          </p:cNvPr>
          <p:cNvSpPr>
            <a:spLocks noGrp="1"/>
          </p:cNvSpPr>
          <p:nvPr>
            <p:ph type="dt" sz="half" idx="10"/>
          </p:nvPr>
        </p:nvSpPr>
        <p:spPr/>
        <p:txBody>
          <a:bodyPr/>
          <a:lstStyle/>
          <a:p>
            <a:fld id="{0DE85B69-BC2C-445C-9C41-7B59B4566DB2}" type="datetimeFigureOut">
              <a:rPr lang="ko-KR" altLang="en-US" smtClean="0"/>
              <a:t>2023-01-06</a:t>
            </a:fld>
            <a:endParaRPr lang="ko-KR" altLang="en-US"/>
          </a:p>
        </p:txBody>
      </p:sp>
      <p:sp>
        <p:nvSpPr>
          <p:cNvPr id="5" name="바닥글 개체 틀 4">
            <a:extLst>
              <a:ext uri="{FF2B5EF4-FFF2-40B4-BE49-F238E27FC236}">
                <a16:creationId xmlns:a16="http://schemas.microsoft.com/office/drawing/2014/main" id="{F6FB3DD5-E737-4F66-825A-BF9CAF9A30A8}"/>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01543471-D5CF-4F87-9455-62A526CB3D7B}"/>
              </a:ext>
            </a:extLst>
          </p:cNvPr>
          <p:cNvSpPr>
            <a:spLocks noGrp="1"/>
          </p:cNvSpPr>
          <p:nvPr>
            <p:ph type="sldNum" sz="quarter" idx="12"/>
          </p:nvPr>
        </p:nvSpPr>
        <p:spPr/>
        <p:txBody>
          <a:bodyPr/>
          <a:lstStyle/>
          <a:p>
            <a:fld id="{BD5E5700-EE21-4FEC-99DB-E76F07D5A63E}" type="slidenum">
              <a:rPr lang="ko-KR" altLang="en-US" smtClean="0"/>
              <a:t>‹#›</a:t>
            </a:fld>
            <a:endParaRPr lang="ko-KR" altLang="en-US"/>
          </a:p>
        </p:txBody>
      </p:sp>
    </p:spTree>
    <p:extLst>
      <p:ext uri="{BB962C8B-B14F-4D97-AF65-F5344CB8AC3E}">
        <p14:creationId xmlns:p14="http://schemas.microsoft.com/office/powerpoint/2010/main" val="673759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62AF2B5C-1121-414B-BAC9-05E31A2282A1}"/>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944C7211-FC99-488B-9535-CE4BFEFFF5E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스타일을 편집하려면 클릭</a:t>
            </a:r>
          </a:p>
        </p:txBody>
      </p:sp>
      <p:sp>
        <p:nvSpPr>
          <p:cNvPr id="4" name="날짜 개체 틀 3">
            <a:extLst>
              <a:ext uri="{FF2B5EF4-FFF2-40B4-BE49-F238E27FC236}">
                <a16:creationId xmlns:a16="http://schemas.microsoft.com/office/drawing/2014/main" id="{FA0FD8AD-6CE9-4465-BC62-BD4B82A91AEB}"/>
              </a:ext>
            </a:extLst>
          </p:cNvPr>
          <p:cNvSpPr>
            <a:spLocks noGrp="1"/>
          </p:cNvSpPr>
          <p:nvPr>
            <p:ph type="dt" sz="half" idx="10"/>
          </p:nvPr>
        </p:nvSpPr>
        <p:spPr/>
        <p:txBody>
          <a:bodyPr/>
          <a:lstStyle/>
          <a:p>
            <a:fld id="{0DE85B69-BC2C-445C-9C41-7B59B4566DB2}" type="datetimeFigureOut">
              <a:rPr lang="ko-KR" altLang="en-US" smtClean="0"/>
              <a:t>2023-01-06</a:t>
            </a:fld>
            <a:endParaRPr lang="ko-KR" altLang="en-US"/>
          </a:p>
        </p:txBody>
      </p:sp>
      <p:sp>
        <p:nvSpPr>
          <p:cNvPr id="5" name="바닥글 개체 틀 4">
            <a:extLst>
              <a:ext uri="{FF2B5EF4-FFF2-40B4-BE49-F238E27FC236}">
                <a16:creationId xmlns:a16="http://schemas.microsoft.com/office/drawing/2014/main" id="{CB45B6B4-9D62-447C-9337-8AF176E07331}"/>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0CE4DA3-2FD7-44AE-843A-5A96EB66ADBB}"/>
              </a:ext>
            </a:extLst>
          </p:cNvPr>
          <p:cNvSpPr>
            <a:spLocks noGrp="1"/>
          </p:cNvSpPr>
          <p:nvPr>
            <p:ph type="sldNum" sz="quarter" idx="12"/>
          </p:nvPr>
        </p:nvSpPr>
        <p:spPr/>
        <p:txBody>
          <a:bodyPr/>
          <a:lstStyle/>
          <a:p>
            <a:fld id="{BD5E5700-EE21-4FEC-99DB-E76F07D5A63E}" type="slidenum">
              <a:rPr lang="ko-KR" altLang="en-US" smtClean="0"/>
              <a:t>‹#›</a:t>
            </a:fld>
            <a:endParaRPr lang="ko-KR" altLang="en-US"/>
          </a:p>
        </p:txBody>
      </p:sp>
    </p:spTree>
    <p:extLst>
      <p:ext uri="{BB962C8B-B14F-4D97-AF65-F5344CB8AC3E}">
        <p14:creationId xmlns:p14="http://schemas.microsoft.com/office/powerpoint/2010/main" val="12900405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58C1FE0-CBF9-423F-89DA-F9AF58AAF191}"/>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0970D799-0581-4F15-B8ED-A634FD9319DB}"/>
              </a:ext>
            </a:extLst>
          </p:cNvPr>
          <p:cNvSpPr>
            <a:spLocks noGrp="1"/>
          </p:cNvSpPr>
          <p:nvPr>
            <p:ph sz="half" idx="1"/>
          </p:nvPr>
        </p:nvSpPr>
        <p:spPr>
          <a:xfrm>
            <a:off x="838200" y="1825625"/>
            <a:ext cx="5181600" cy="4351338"/>
          </a:xfrm>
        </p:spPr>
        <p:txBody>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내용 개체 틀 3">
            <a:extLst>
              <a:ext uri="{FF2B5EF4-FFF2-40B4-BE49-F238E27FC236}">
                <a16:creationId xmlns:a16="http://schemas.microsoft.com/office/drawing/2014/main" id="{635EBD0A-6B90-4D66-82BA-0D98B490759E}"/>
              </a:ext>
            </a:extLst>
          </p:cNvPr>
          <p:cNvSpPr>
            <a:spLocks noGrp="1"/>
          </p:cNvSpPr>
          <p:nvPr>
            <p:ph sz="half" idx="2"/>
          </p:nvPr>
        </p:nvSpPr>
        <p:spPr>
          <a:xfrm>
            <a:off x="6172200" y="1825625"/>
            <a:ext cx="5181600" cy="4351338"/>
          </a:xfrm>
        </p:spPr>
        <p:txBody>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5" name="날짜 개체 틀 4">
            <a:extLst>
              <a:ext uri="{FF2B5EF4-FFF2-40B4-BE49-F238E27FC236}">
                <a16:creationId xmlns:a16="http://schemas.microsoft.com/office/drawing/2014/main" id="{CAE7C0F0-0D0E-4B63-B5D2-9822AE093D9C}"/>
              </a:ext>
            </a:extLst>
          </p:cNvPr>
          <p:cNvSpPr>
            <a:spLocks noGrp="1"/>
          </p:cNvSpPr>
          <p:nvPr>
            <p:ph type="dt" sz="half" idx="10"/>
          </p:nvPr>
        </p:nvSpPr>
        <p:spPr/>
        <p:txBody>
          <a:bodyPr/>
          <a:lstStyle/>
          <a:p>
            <a:fld id="{0DE85B69-BC2C-445C-9C41-7B59B4566DB2}" type="datetimeFigureOut">
              <a:rPr lang="ko-KR" altLang="en-US" smtClean="0"/>
              <a:t>2023-01-06</a:t>
            </a:fld>
            <a:endParaRPr lang="ko-KR" altLang="en-US"/>
          </a:p>
        </p:txBody>
      </p:sp>
      <p:sp>
        <p:nvSpPr>
          <p:cNvPr id="6" name="바닥글 개체 틀 5">
            <a:extLst>
              <a:ext uri="{FF2B5EF4-FFF2-40B4-BE49-F238E27FC236}">
                <a16:creationId xmlns:a16="http://schemas.microsoft.com/office/drawing/2014/main" id="{F66E6A3C-C4E5-4C96-8CA7-E3475951A833}"/>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4EDD8388-25E0-47ED-A9EB-0938361C59B4}"/>
              </a:ext>
            </a:extLst>
          </p:cNvPr>
          <p:cNvSpPr>
            <a:spLocks noGrp="1"/>
          </p:cNvSpPr>
          <p:nvPr>
            <p:ph type="sldNum" sz="quarter" idx="12"/>
          </p:nvPr>
        </p:nvSpPr>
        <p:spPr/>
        <p:txBody>
          <a:bodyPr/>
          <a:lstStyle/>
          <a:p>
            <a:fld id="{BD5E5700-EE21-4FEC-99DB-E76F07D5A63E}" type="slidenum">
              <a:rPr lang="ko-KR" altLang="en-US" smtClean="0"/>
              <a:t>‹#›</a:t>
            </a:fld>
            <a:endParaRPr lang="ko-KR" altLang="en-US"/>
          </a:p>
        </p:txBody>
      </p:sp>
    </p:spTree>
    <p:extLst>
      <p:ext uri="{BB962C8B-B14F-4D97-AF65-F5344CB8AC3E}">
        <p14:creationId xmlns:p14="http://schemas.microsoft.com/office/powerpoint/2010/main" val="38523719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ACE2D2BF-BCBD-4BA1-A4ED-9AA0D45241D5}"/>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6B9AF34B-370F-4C5D-91C7-1BD19C0569F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편집하려면 클릭</a:t>
            </a:r>
          </a:p>
        </p:txBody>
      </p:sp>
      <p:sp>
        <p:nvSpPr>
          <p:cNvPr id="4" name="내용 개체 틀 3">
            <a:extLst>
              <a:ext uri="{FF2B5EF4-FFF2-40B4-BE49-F238E27FC236}">
                <a16:creationId xmlns:a16="http://schemas.microsoft.com/office/drawing/2014/main" id="{314C7B5C-B2F0-4370-8D30-F811829ED703}"/>
              </a:ext>
            </a:extLst>
          </p:cNvPr>
          <p:cNvSpPr>
            <a:spLocks noGrp="1"/>
          </p:cNvSpPr>
          <p:nvPr>
            <p:ph sz="half" idx="2"/>
          </p:nvPr>
        </p:nvSpPr>
        <p:spPr>
          <a:xfrm>
            <a:off x="839788" y="2505075"/>
            <a:ext cx="5157787" cy="3684588"/>
          </a:xfrm>
        </p:spPr>
        <p:txBody>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5" name="텍스트 개체 틀 4">
            <a:extLst>
              <a:ext uri="{FF2B5EF4-FFF2-40B4-BE49-F238E27FC236}">
                <a16:creationId xmlns:a16="http://schemas.microsoft.com/office/drawing/2014/main" id="{9C285ADD-2F6F-48B8-AD66-02E3E0E787A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편집하려면 클릭</a:t>
            </a:r>
          </a:p>
        </p:txBody>
      </p:sp>
      <p:sp>
        <p:nvSpPr>
          <p:cNvPr id="6" name="내용 개체 틀 5">
            <a:extLst>
              <a:ext uri="{FF2B5EF4-FFF2-40B4-BE49-F238E27FC236}">
                <a16:creationId xmlns:a16="http://schemas.microsoft.com/office/drawing/2014/main" id="{2657237D-475D-4E26-A0AE-CE75987CCD54}"/>
              </a:ext>
            </a:extLst>
          </p:cNvPr>
          <p:cNvSpPr>
            <a:spLocks noGrp="1"/>
          </p:cNvSpPr>
          <p:nvPr>
            <p:ph sz="quarter" idx="4"/>
          </p:nvPr>
        </p:nvSpPr>
        <p:spPr>
          <a:xfrm>
            <a:off x="6172200" y="2505075"/>
            <a:ext cx="5183188" cy="3684588"/>
          </a:xfrm>
        </p:spPr>
        <p:txBody>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7" name="날짜 개체 틀 6">
            <a:extLst>
              <a:ext uri="{FF2B5EF4-FFF2-40B4-BE49-F238E27FC236}">
                <a16:creationId xmlns:a16="http://schemas.microsoft.com/office/drawing/2014/main" id="{1E5BE69F-CF9F-44D6-B615-407DC86AEE16}"/>
              </a:ext>
            </a:extLst>
          </p:cNvPr>
          <p:cNvSpPr>
            <a:spLocks noGrp="1"/>
          </p:cNvSpPr>
          <p:nvPr>
            <p:ph type="dt" sz="half" idx="10"/>
          </p:nvPr>
        </p:nvSpPr>
        <p:spPr/>
        <p:txBody>
          <a:bodyPr/>
          <a:lstStyle/>
          <a:p>
            <a:fld id="{0DE85B69-BC2C-445C-9C41-7B59B4566DB2}" type="datetimeFigureOut">
              <a:rPr lang="ko-KR" altLang="en-US" smtClean="0"/>
              <a:t>2023-01-06</a:t>
            </a:fld>
            <a:endParaRPr lang="ko-KR" altLang="en-US"/>
          </a:p>
        </p:txBody>
      </p:sp>
      <p:sp>
        <p:nvSpPr>
          <p:cNvPr id="8" name="바닥글 개체 틀 7">
            <a:extLst>
              <a:ext uri="{FF2B5EF4-FFF2-40B4-BE49-F238E27FC236}">
                <a16:creationId xmlns:a16="http://schemas.microsoft.com/office/drawing/2014/main" id="{4536A6CB-395E-4351-A480-13135DDAA060}"/>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88725A92-B1A8-485E-88C5-6B61411292A2}"/>
              </a:ext>
            </a:extLst>
          </p:cNvPr>
          <p:cNvSpPr>
            <a:spLocks noGrp="1"/>
          </p:cNvSpPr>
          <p:nvPr>
            <p:ph type="sldNum" sz="quarter" idx="12"/>
          </p:nvPr>
        </p:nvSpPr>
        <p:spPr/>
        <p:txBody>
          <a:bodyPr/>
          <a:lstStyle/>
          <a:p>
            <a:fld id="{BD5E5700-EE21-4FEC-99DB-E76F07D5A63E}" type="slidenum">
              <a:rPr lang="ko-KR" altLang="en-US" smtClean="0"/>
              <a:t>‹#›</a:t>
            </a:fld>
            <a:endParaRPr lang="ko-KR" altLang="en-US"/>
          </a:p>
        </p:txBody>
      </p:sp>
    </p:spTree>
    <p:extLst>
      <p:ext uri="{BB962C8B-B14F-4D97-AF65-F5344CB8AC3E}">
        <p14:creationId xmlns:p14="http://schemas.microsoft.com/office/powerpoint/2010/main" val="28508548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DD48A0E3-95C0-4058-AEDC-C2CC686B6E23}"/>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C4DD7287-3F3C-4826-B158-1FA719E358F4}"/>
              </a:ext>
            </a:extLst>
          </p:cNvPr>
          <p:cNvSpPr>
            <a:spLocks noGrp="1"/>
          </p:cNvSpPr>
          <p:nvPr>
            <p:ph type="dt" sz="half" idx="10"/>
          </p:nvPr>
        </p:nvSpPr>
        <p:spPr/>
        <p:txBody>
          <a:bodyPr/>
          <a:lstStyle/>
          <a:p>
            <a:fld id="{0DE85B69-BC2C-445C-9C41-7B59B4566DB2}" type="datetimeFigureOut">
              <a:rPr lang="ko-KR" altLang="en-US" smtClean="0"/>
              <a:t>2023-01-06</a:t>
            </a:fld>
            <a:endParaRPr lang="ko-KR" altLang="en-US"/>
          </a:p>
        </p:txBody>
      </p:sp>
      <p:sp>
        <p:nvSpPr>
          <p:cNvPr id="4" name="바닥글 개체 틀 3">
            <a:extLst>
              <a:ext uri="{FF2B5EF4-FFF2-40B4-BE49-F238E27FC236}">
                <a16:creationId xmlns:a16="http://schemas.microsoft.com/office/drawing/2014/main" id="{E4A14D9F-9E07-49D5-AA46-BAEF88561250}"/>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C28A71EB-0F79-4BE6-99E9-D079BAFD9F8C}"/>
              </a:ext>
            </a:extLst>
          </p:cNvPr>
          <p:cNvSpPr>
            <a:spLocks noGrp="1"/>
          </p:cNvSpPr>
          <p:nvPr>
            <p:ph type="sldNum" sz="quarter" idx="12"/>
          </p:nvPr>
        </p:nvSpPr>
        <p:spPr/>
        <p:txBody>
          <a:bodyPr/>
          <a:lstStyle/>
          <a:p>
            <a:fld id="{BD5E5700-EE21-4FEC-99DB-E76F07D5A63E}" type="slidenum">
              <a:rPr lang="ko-KR" altLang="en-US" smtClean="0"/>
              <a:t>‹#›</a:t>
            </a:fld>
            <a:endParaRPr lang="ko-KR" altLang="en-US"/>
          </a:p>
        </p:txBody>
      </p:sp>
    </p:spTree>
    <p:extLst>
      <p:ext uri="{BB962C8B-B14F-4D97-AF65-F5344CB8AC3E}">
        <p14:creationId xmlns:p14="http://schemas.microsoft.com/office/powerpoint/2010/main" val="32457029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77F8F127-2BC9-4730-A4FC-0F666ABE8BE0}"/>
              </a:ext>
            </a:extLst>
          </p:cNvPr>
          <p:cNvSpPr>
            <a:spLocks noGrp="1"/>
          </p:cNvSpPr>
          <p:nvPr>
            <p:ph type="dt" sz="half" idx="10"/>
          </p:nvPr>
        </p:nvSpPr>
        <p:spPr/>
        <p:txBody>
          <a:bodyPr/>
          <a:lstStyle/>
          <a:p>
            <a:fld id="{0DE85B69-BC2C-445C-9C41-7B59B4566DB2}" type="datetimeFigureOut">
              <a:rPr lang="ko-KR" altLang="en-US" smtClean="0"/>
              <a:t>2023-01-06</a:t>
            </a:fld>
            <a:endParaRPr lang="ko-KR" altLang="en-US"/>
          </a:p>
        </p:txBody>
      </p:sp>
      <p:sp>
        <p:nvSpPr>
          <p:cNvPr id="3" name="바닥글 개체 틀 2">
            <a:extLst>
              <a:ext uri="{FF2B5EF4-FFF2-40B4-BE49-F238E27FC236}">
                <a16:creationId xmlns:a16="http://schemas.microsoft.com/office/drawing/2014/main" id="{DAE3FFEF-6CEB-4A90-BCD6-13A9D65227B8}"/>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FED35ACB-1E46-4173-991B-DDB3FE9F3E3D}"/>
              </a:ext>
            </a:extLst>
          </p:cNvPr>
          <p:cNvSpPr>
            <a:spLocks noGrp="1"/>
          </p:cNvSpPr>
          <p:nvPr>
            <p:ph type="sldNum" sz="quarter" idx="12"/>
          </p:nvPr>
        </p:nvSpPr>
        <p:spPr/>
        <p:txBody>
          <a:bodyPr/>
          <a:lstStyle/>
          <a:p>
            <a:fld id="{BD5E5700-EE21-4FEC-99DB-E76F07D5A63E}" type="slidenum">
              <a:rPr lang="ko-KR" altLang="en-US" smtClean="0"/>
              <a:t>‹#›</a:t>
            </a:fld>
            <a:endParaRPr lang="ko-KR" altLang="en-US"/>
          </a:p>
        </p:txBody>
      </p:sp>
    </p:spTree>
    <p:extLst>
      <p:ext uri="{BB962C8B-B14F-4D97-AF65-F5344CB8AC3E}">
        <p14:creationId xmlns:p14="http://schemas.microsoft.com/office/powerpoint/2010/main" val="41730391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FB4E197-BE28-4216-8E0C-E541F2F353C6}"/>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85CEB47B-2E1F-4552-91ED-AC4A7DC2821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텍스트 개체 틀 3">
            <a:extLst>
              <a:ext uri="{FF2B5EF4-FFF2-40B4-BE49-F238E27FC236}">
                <a16:creationId xmlns:a16="http://schemas.microsoft.com/office/drawing/2014/main" id="{484A60F8-7790-4354-B200-ADE04051458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스타일을 편집하려면 클릭</a:t>
            </a:r>
          </a:p>
        </p:txBody>
      </p:sp>
      <p:sp>
        <p:nvSpPr>
          <p:cNvPr id="5" name="날짜 개체 틀 4">
            <a:extLst>
              <a:ext uri="{FF2B5EF4-FFF2-40B4-BE49-F238E27FC236}">
                <a16:creationId xmlns:a16="http://schemas.microsoft.com/office/drawing/2014/main" id="{8E1B00CD-0C20-43CD-AE12-5B2C90DE5853}"/>
              </a:ext>
            </a:extLst>
          </p:cNvPr>
          <p:cNvSpPr>
            <a:spLocks noGrp="1"/>
          </p:cNvSpPr>
          <p:nvPr>
            <p:ph type="dt" sz="half" idx="10"/>
          </p:nvPr>
        </p:nvSpPr>
        <p:spPr/>
        <p:txBody>
          <a:bodyPr/>
          <a:lstStyle/>
          <a:p>
            <a:fld id="{0DE85B69-BC2C-445C-9C41-7B59B4566DB2}" type="datetimeFigureOut">
              <a:rPr lang="ko-KR" altLang="en-US" smtClean="0"/>
              <a:t>2023-01-06</a:t>
            </a:fld>
            <a:endParaRPr lang="ko-KR" altLang="en-US"/>
          </a:p>
        </p:txBody>
      </p:sp>
      <p:sp>
        <p:nvSpPr>
          <p:cNvPr id="6" name="바닥글 개체 틀 5">
            <a:extLst>
              <a:ext uri="{FF2B5EF4-FFF2-40B4-BE49-F238E27FC236}">
                <a16:creationId xmlns:a16="http://schemas.microsoft.com/office/drawing/2014/main" id="{3B871E0E-6C00-4562-9E3F-454CA780CA03}"/>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65023C7E-219A-4399-99AD-72F5560CDF88}"/>
              </a:ext>
            </a:extLst>
          </p:cNvPr>
          <p:cNvSpPr>
            <a:spLocks noGrp="1"/>
          </p:cNvSpPr>
          <p:nvPr>
            <p:ph type="sldNum" sz="quarter" idx="12"/>
          </p:nvPr>
        </p:nvSpPr>
        <p:spPr/>
        <p:txBody>
          <a:bodyPr/>
          <a:lstStyle/>
          <a:p>
            <a:fld id="{BD5E5700-EE21-4FEC-99DB-E76F07D5A63E}" type="slidenum">
              <a:rPr lang="ko-KR" altLang="en-US" smtClean="0"/>
              <a:t>‹#›</a:t>
            </a:fld>
            <a:endParaRPr lang="ko-KR" altLang="en-US"/>
          </a:p>
        </p:txBody>
      </p:sp>
    </p:spTree>
    <p:extLst>
      <p:ext uri="{BB962C8B-B14F-4D97-AF65-F5344CB8AC3E}">
        <p14:creationId xmlns:p14="http://schemas.microsoft.com/office/powerpoint/2010/main" val="10403909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0A5E9C3-EC78-4950-BAFC-4086BED12670}"/>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8018A724-8EBE-466E-AE03-F3DA4F13516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A1A20315-4C1C-4149-8186-F8FC2638F1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스타일을 편집하려면 클릭</a:t>
            </a:r>
          </a:p>
        </p:txBody>
      </p:sp>
      <p:sp>
        <p:nvSpPr>
          <p:cNvPr id="5" name="날짜 개체 틀 4">
            <a:extLst>
              <a:ext uri="{FF2B5EF4-FFF2-40B4-BE49-F238E27FC236}">
                <a16:creationId xmlns:a16="http://schemas.microsoft.com/office/drawing/2014/main" id="{C94A66B5-E3EB-4C7D-8F03-222F070FCA4B}"/>
              </a:ext>
            </a:extLst>
          </p:cNvPr>
          <p:cNvSpPr>
            <a:spLocks noGrp="1"/>
          </p:cNvSpPr>
          <p:nvPr>
            <p:ph type="dt" sz="half" idx="10"/>
          </p:nvPr>
        </p:nvSpPr>
        <p:spPr/>
        <p:txBody>
          <a:bodyPr/>
          <a:lstStyle/>
          <a:p>
            <a:fld id="{0DE85B69-BC2C-445C-9C41-7B59B4566DB2}" type="datetimeFigureOut">
              <a:rPr lang="ko-KR" altLang="en-US" smtClean="0"/>
              <a:t>2023-01-06</a:t>
            </a:fld>
            <a:endParaRPr lang="ko-KR" altLang="en-US"/>
          </a:p>
        </p:txBody>
      </p:sp>
      <p:sp>
        <p:nvSpPr>
          <p:cNvPr id="6" name="바닥글 개체 틀 5">
            <a:extLst>
              <a:ext uri="{FF2B5EF4-FFF2-40B4-BE49-F238E27FC236}">
                <a16:creationId xmlns:a16="http://schemas.microsoft.com/office/drawing/2014/main" id="{CBD45564-D828-42CF-A3DE-0241A76D55C3}"/>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A8918AB1-0AD7-4452-8A60-3D36D544F8D1}"/>
              </a:ext>
            </a:extLst>
          </p:cNvPr>
          <p:cNvSpPr>
            <a:spLocks noGrp="1"/>
          </p:cNvSpPr>
          <p:nvPr>
            <p:ph type="sldNum" sz="quarter" idx="12"/>
          </p:nvPr>
        </p:nvSpPr>
        <p:spPr/>
        <p:txBody>
          <a:bodyPr/>
          <a:lstStyle/>
          <a:p>
            <a:fld id="{BD5E5700-EE21-4FEC-99DB-E76F07D5A63E}" type="slidenum">
              <a:rPr lang="ko-KR" altLang="en-US" smtClean="0"/>
              <a:t>‹#›</a:t>
            </a:fld>
            <a:endParaRPr lang="ko-KR" altLang="en-US"/>
          </a:p>
        </p:txBody>
      </p:sp>
    </p:spTree>
    <p:extLst>
      <p:ext uri="{BB962C8B-B14F-4D97-AF65-F5344CB8AC3E}">
        <p14:creationId xmlns:p14="http://schemas.microsoft.com/office/powerpoint/2010/main" val="42292798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949AFA1B-7DB6-4FE1-B6E1-905800BA9ADC}"/>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114A28E1-D2BF-4E3A-8B6F-D8298ADD4037}"/>
              </a:ext>
            </a:extLst>
          </p:cNvPr>
          <p:cNvSpPr>
            <a:spLocks noGrp="1"/>
          </p:cNvSpPr>
          <p:nvPr>
            <p:ph type="body" orient="vert" idx="1"/>
          </p:nvPr>
        </p:nvSpPr>
        <p:spPr/>
        <p:txBody>
          <a:bodyPr vert="eaVert"/>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날짜 개체 틀 3">
            <a:extLst>
              <a:ext uri="{FF2B5EF4-FFF2-40B4-BE49-F238E27FC236}">
                <a16:creationId xmlns:a16="http://schemas.microsoft.com/office/drawing/2014/main" id="{3D49D957-F548-4A44-8BCA-607EAC70B3AA}"/>
              </a:ext>
            </a:extLst>
          </p:cNvPr>
          <p:cNvSpPr>
            <a:spLocks noGrp="1"/>
          </p:cNvSpPr>
          <p:nvPr>
            <p:ph type="dt" sz="half" idx="10"/>
          </p:nvPr>
        </p:nvSpPr>
        <p:spPr/>
        <p:txBody>
          <a:bodyPr/>
          <a:lstStyle/>
          <a:p>
            <a:fld id="{0DE85B69-BC2C-445C-9C41-7B59B4566DB2}" type="datetimeFigureOut">
              <a:rPr lang="ko-KR" altLang="en-US" smtClean="0"/>
              <a:t>2023-01-06</a:t>
            </a:fld>
            <a:endParaRPr lang="ko-KR" altLang="en-US"/>
          </a:p>
        </p:txBody>
      </p:sp>
      <p:sp>
        <p:nvSpPr>
          <p:cNvPr id="5" name="바닥글 개체 틀 4">
            <a:extLst>
              <a:ext uri="{FF2B5EF4-FFF2-40B4-BE49-F238E27FC236}">
                <a16:creationId xmlns:a16="http://schemas.microsoft.com/office/drawing/2014/main" id="{E5B69475-0FE7-42E7-B879-8EEDC227F227}"/>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AB9A7112-30E1-40E9-BD03-137769C1C552}"/>
              </a:ext>
            </a:extLst>
          </p:cNvPr>
          <p:cNvSpPr>
            <a:spLocks noGrp="1"/>
          </p:cNvSpPr>
          <p:nvPr>
            <p:ph type="sldNum" sz="quarter" idx="12"/>
          </p:nvPr>
        </p:nvSpPr>
        <p:spPr/>
        <p:txBody>
          <a:bodyPr/>
          <a:lstStyle/>
          <a:p>
            <a:fld id="{BD5E5700-EE21-4FEC-99DB-E76F07D5A63E}" type="slidenum">
              <a:rPr lang="ko-KR" altLang="en-US" smtClean="0"/>
              <a:t>‹#›</a:t>
            </a:fld>
            <a:endParaRPr lang="ko-KR" altLang="en-US"/>
          </a:p>
        </p:txBody>
      </p:sp>
    </p:spTree>
    <p:extLst>
      <p:ext uri="{BB962C8B-B14F-4D97-AF65-F5344CB8AC3E}">
        <p14:creationId xmlns:p14="http://schemas.microsoft.com/office/powerpoint/2010/main" val="23495629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A2EF61B2-4606-4CCC-89F7-B78A882875AB}"/>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050DEA2F-B1B5-4886-94E9-4B9947FC5EF3}"/>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날짜 개체 틀 3">
            <a:extLst>
              <a:ext uri="{FF2B5EF4-FFF2-40B4-BE49-F238E27FC236}">
                <a16:creationId xmlns:a16="http://schemas.microsoft.com/office/drawing/2014/main" id="{C0DA86FA-2F41-4C3D-A7C9-C2F560E675CC}"/>
              </a:ext>
            </a:extLst>
          </p:cNvPr>
          <p:cNvSpPr>
            <a:spLocks noGrp="1"/>
          </p:cNvSpPr>
          <p:nvPr>
            <p:ph type="dt" sz="half" idx="10"/>
          </p:nvPr>
        </p:nvSpPr>
        <p:spPr/>
        <p:txBody>
          <a:bodyPr/>
          <a:lstStyle/>
          <a:p>
            <a:fld id="{0DE85B69-BC2C-445C-9C41-7B59B4566DB2}" type="datetimeFigureOut">
              <a:rPr lang="ko-KR" altLang="en-US" smtClean="0"/>
              <a:t>2023-01-06</a:t>
            </a:fld>
            <a:endParaRPr lang="ko-KR" altLang="en-US"/>
          </a:p>
        </p:txBody>
      </p:sp>
      <p:sp>
        <p:nvSpPr>
          <p:cNvPr id="5" name="바닥글 개체 틀 4">
            <a:extLst>
              <a:ext uri="{FF2B5EF4-FFF2-40B4-BE49-F238E27FC236}">
                <a16:creationId xmlns:a16="http://schemas.microsoft.com/office/drawing/2014/main" id="{67A79469-3EB1-438C-A1C6-7F2C3ECE9A23}"/>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393EF504-2CDA-47F9-BF30-06C41D8EE8A2}"/>
              </a:ext>
            </a:extLst>
          </p:cNvPr>
          <p:cNvSpPr>
            <a:spLocks noGrp="1"/>
          </p:cNvSpPr>
          <p:nvPr>
            <p:ph type="sldNum" sz="quarter" idx="12"/>
          </p:nvPr>
        </p:nvSpPr>
        <p:spPr/>
        <p:txBody>
          <a:bodyPr/>
          <a:lstStyle/>
          <a:p>
            <a:fld id="{BD5E5700-EE21-4FEC-99DB-E76F07D5A63E}" type="slidenum">
              <a:rPr lang="ko-KR" altLang="en-US" smtClean="0"/>
              <a:t>‹#›</a:t>
            </a:fld>
            <a:endParaRPr lang="ko-KR" altLang="en-US"/>
          </a:p>
        </p:txBody>
      </p:sp>
    </p:spTree>
    <p:extLst>
      <p:ext uri="{BB962C8B-B14F-4D97-AF65-F5344CB8AC3E}">
        <p14:creationId xmlns:p14="http://schemas.microsoft.com/office/powerpoint/2010/main" val="32447424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4C3A1367-998D-46CA-A67B-D7E172530E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CBE03C1F-5992-4411-B4C1-E2F6586FA54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날짜 개체 틀 3">
            <a:extLst>
              <a:ext uri="{FF2B5EF4-FFF2-40B4-BE49-F238E27FC236}">
                <a16:creationId xmlns:a16="http://schemas.microsoft.com/office/drawing/2014/main" id="{054327A3-A749-42F2-AB20-D2591741212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E85B69-BC2C-445C-9C41-7B59B4566DB2}" type="datetimeFigureOut">
              <a:rPr lang="ko-KR" altLang="en-US" smtClean="0"/>
              <a:t>2023-01-06</a:t>
            </a:fld>
            <a:endParaRPr lang="ko-KR" altLang="en-US"/>
          </a:p>
        </p:txBody>
      </p:sp>
      <p:sp>
        <p:nvSpPr>
          <p:cNvPr id="5" name="바닥글 개체 틀 4">
            <a:extLst>
              <a:ext uri="{FF2B5EF4-FFF2-40B4-BE49-F238E27FC236}">
                <a16:creationId xmlns:a16="http://schemas.microsoft.com/office/drawing/2014/main" id="{7D5C81A2-CC66-46D3-8133-84306C066CD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34227E64-57AD-4C43-A168-7A14631972B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D5E5700-EE21-4FEC-99DB-E76F07D5A63E}" type="slidenum">
              <a:rPr lang="ko-KR" altLang="en-US" smtClean="0"/>
              <a:t>‹#›</a:t>
            </a:fld>
            <a:endParaRPr lang="ko-KR" altLang="en-US"/>
          </a:p>
        </p:txBody>
      </p:sp>
    </p:spTree>
    <p:extLst>
      <p:ext uri="{BB962C8B-B14F-4D97-AF65-F5344CB8AC3E}">
        <p14:creationId xmlns:p14="http://schemas.microsoft.com/office/powerpoint/2010/main" val="5367342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oleObject" Target="../embeddings/oleObject1.bin"/><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oleObject" Target="../embeddings/oleObject2.bin"/><Relationship Id="rId5" Type="http://schemas.openxmlformats.org/officeDocument/2006/relationships/image" Target="../media/image4.png"/><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oleObject" Target="../embeddings/oleObject3.bin"/><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oleObject" Target="../embeddings/oleObject4.bin"/><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oleObject" Target="../embeddings/oleObject5.bin"/></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4.png"/><Relationship Id="rId7" Type="http://schemas.openxmlformats.org/officeDocument/2006/relationships/image" Target="../media/image16.emf"/><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oleObject" Target="../embeddings/oleObject7.bin"/><Relationship Id="rId5" Type="http://schemas.openxmlformats.org/officeDocument/2006/relationships/image" Target="../media/image15.emf"/><Relationship Id="rId4" Type="http://schemas.openxmlformats.org/officeDocument/2006/relationships/oleObject" Target="../embeddings/oleObject6.bin"/><Relationship Id="rId9"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pn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jpeg"/></Relationships>
</file>

<file path=ppt/slides/_rels/slide11.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1.png"/><Relationship Id="rId7" Type="http://schemas.openxmlformats.org/officeDocument/2006/relationships/image" Target="../media/image31.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그림 12">
            <a:extLst>
              <a:ext uri="{FF2B5EF4-FFF2-40B4-BE49-F238E27FC236}">
                <a16:creationId xmlns:a16="http://schemas.microsoft.com/office/drawing/2014/main" id="{5DA4C6FF-9C72-4C36-B5C8-F93E3FFE554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249" y="6331949"/>
            <a:ext cx="1294498" cy="425999"/>
          </a:xfrm>
          <a:prstGeom prst="rect">
            <a:avLst/>
          </a:prstGeom>
        </p:spPr>
      </p:pic>
      <p:sp>
        <p:nvSpPr>
          <p:cNvPr id="18" name="TextBox 17">
            <a:extLst>
              <a:ext uri="{FF2B5EF4-FFF2-40B4-BE49-F238E27FC236}">
                <a16:creationId xmlns:a16="http://schemas.microsoft.com/office/drawing/2014/main" id="{864641B0-02E4-4FBA-A1A7-BC17551EB06D}"/>
              </a:ext>
            </a:extLst>
          </p:cNvPr>
          <p:cNvSpPr txBox="1"/>
          <p:nvPr/>
        </p:nvSpPr>
        <p:spPr>
          <a:xfrm>
            <a:off x="5035454" y="3600450"/>
            <a:ext cx="2121093" cy="707886"/>
          </a:xfrm>
          <a:prstGeom prst="rect">
            <a:avLst/>
          </a:prstGeom>
          <a:noFill/>
        </p:spPr>
        <p:txBody>
          <a:bodyPr wrap="none" rtlCol="0">
            <a:spAutoFit/>
          </a:bodyPr>
          <a:lstStyle/>
          <a:p>
            <a:pPr algn="ctr"/>
            <a:r>
              <a:rPr lang="ko-KR" altLang="en-US" sz="2000" b="1" dirty="0">
                <a:latin typeface="Arial" panose="020B0604020202020204" pitchFamily="34" charset="0"/>
                <a:cs typeface="Arial" panose="020B0604020202020204" pitchFamily="34" charset="0"/>
              </a:rPr>
              <a:t>중간 성과 보고회</a:t>
            </a:r>
            <a:endParaRPr lang="en-US" altLang="ko-KR" sz="2000" b="1" dirty="0">
              <a:latin typeface="Arial" panose="020B0604020202020204" pitchFamily="34" charset="0"/>
              <a:cs typeface="Arial" panose="020B0604020202020204" pitchFamily="34" charset="0"/>
            </a:endParaRPr>
          </a:p>
          <a:p>
            <a:pPr algn="ctr"/>
            <a:r>
              <a:rPr lang="en-US" altLang="ko-KR" sz="2000" b="1" dirty="0">
                <a:latin typeface="Arial" panose="020B0604020202020204" pitchFamily="34" charset="0"/>
                <a:cs typeface="Arial" panose="020B0604020202020204" pitchFamily="34" charset="0"/>
              </a:rPr>
              <a:t>2023.01.04</a:t>
            </a:r>
          </a:p>
        </p:txBody>
      </p:sp>
      <p:sp>
        <p:nvSpPr>
          <p:cNvPr id="2" name="TextBox 1">
            <a:extLst>
              <a:ext uri="{FF2B5EF4-FFF2-40B4-BE49-F238E27FC236}">
                <a16:creationId xmlns:a16="http://schemas.microsoft.com/office/drawing/2014/main" id="{76496F4D-0260-1109-E768-71E06465F82F}"/>
              </a:ext>
            </a:extLst>
          </p:cNvPr>
          <p:cNvSpPr txBox="1"/>
          <p:nvPr/>
        </p:nvSpPr>
        <p:spPr>
          <a:xfrm>
            <a:off x="3208032" y="1837827"/>
            <a:ext cx="5775941" cy="1200329"/>
          </a:xfrm>
          <a:prstGeom prst="rect">
            <a:avLst/>
          </a:prstGeom>
          <a:noFill/>
        </p:spPr>
        <p:txBody>
          <a:bodyPr wrap="none" rtlCol="0">
            <a:spAutoFit/>
          </a:bodyPr>
          <a:lstStyle/>
          <a:p>
            <a:pPr algn="ctr"/>
            <a:r>
              <a:rPr lang="ko-KR" altLang="en-US" sz="3600" b="1" dirty="0">
                <a:latin typeface="Arial" panose="020B0604020202020204" pitchFamily="34" charset="0"/>
                <a:cs typeface="Arial" panose="020B0604020202020204" pitchFamily="34" charset="0"/>
              </a:rPr>
              <a:t>환경 이슈 해결 가능한</a:t>
            </a:r>
            <a:endParaRPr lang="en-US" altLang="ko-KR" sz="3600" b="1" dirty="0">
              <a:latin typeface="Arial" panose="020B0604020202020204" pitchFamily="34" charset="0"/>
              <a:cs typeface="Arial" panose="020B0604020202020204" pitchFamily="34" charset="0"/>
            </a:endParaRPr>
          </a:p>
          <a:p>
            <a:pPr algn="ctr"/>
            <a:r>
              <a:rPr lang="ko-KR" altLang="en-US" sz="3600" b="1" dirty="0" err="1">
                <a:latin typeface="Arial" panose="020B0604020202020204" pitchFamily="34" charset="0"/>
                <a:cs typeface="Arial" panose="020B0604020202020204" pitchFamily="34" charset="0"/>
              </a:rPr>
              <a:t>비할로겐계</a:t>
            </a:r>
            <a:r>
              <a:rPr lang="ko-KR" altLang="en-US" sz="3600" b="1" dirty="0">
                <a:latin typeface="Arial" panose="020B0604020202020204" pitchFamily="34" charset="0"/>
                <a:cs typeface="Arial" panose="020B0604020202020204" pitchFamily="34" charset="0"/>
              </a:rPr>
              <a:t> </a:t>
            </a:r>
            <a:r>
              <a:rPr lang="ko-KR" altLang="en-US" sz="3600" b="1" dirty="0" err="1">
                <a:latin typeface="Arial" panose="020B0604020202020204" pitchFamily="34" charset="0"/>
                <a:cs typeface="Arial" panose="020B0604020202020204" pitchFamily="34" charset="0"/>
              </a:rPr>
              <a:t>난연</a:t>
            </a:r>
            <a:r>
              <a:rPr lang="ko-KR" altLang="en-US" sz="3600" b="1" dirty="0">
                <a:latin typeface="Arial" panose="020B0604020202020204" pitchFamily="34" charset="0"/>
                <a:cs typeface="Arial" panose="020B0604020202020204" pitchFamily="34" charset="0"/>
              </a:rPr>
              <a:t> 소재 제안</a:t>
            </a:r>
            <a:endParaRPr lang="ko-KR" altLang="en-US" sz="3600" b="1" dirty="0"/>
          </a:p>
        </p:txBody>
      </p:sp>
      <p:sp>
        <p:nvSpPr>
          <p:cNvPr id="5" name="TextBox 4">
            <a:extLst>
              <a:ext uri="{FF2B5EF4-FFF2-40B4-BE49-F238E27FC236}">
                <a16:creationId xmlns:a16="http://schemas.microsoft.com/office/drawing/2014/main" id="{820FA231-1359-8843-19D3-F4AFEE8BA221}"/>
              </a:ext>
            </a:extLst>
          </p:cNvPr>
          <p:cNvSpPr txBox="1"/>
          <p:nvPr/>
        </p:nvSpPr>
        <p:spPr>
          <a:xfrm>
            <a:off x="3646842" y="1332697"/>
            <a:ext cx="4679577" cy="400110"/>
          </a:xfrm>
          <a:prstGeom prst="rect">
            <a:avLst/>
          </a:prstGeom>
          <a:noFill/>
        </p:spPr>
        <p:txBody>
          <a:bodyPr wrap="square" rtlCol="0">
            <a:spAutoFit/>
          </a:bodyPr>
          <a:lstStyle/>
          <a:p>
            <a:pPr algn="ctr"/>
            <a:r>
              <a:rPr lang="en-US" altLang="ko-KR" sz="2000" b="1" dirty="0">
                <a:solidFill>
                  <a:srgbClr val="870023"/>
                </a:solidFill>
                <a:latin typeface="Arial" panose="020B0604020202020204" pitchFamily="34" charset="0"/>
                <a:cs typeface="Arial" panose="020B0604020202020204" pitchFamily="34" charset="0"/>
              </a:rPr>
              <a:t>KU-LG Chem </a:t>
            </a:r>
            <a:r>
              <a:rPr lang="en-US" altLang="ko-KR" sz="2000" b="1" dirty="0" err="1">
                <a:solidFill>
                  <a:srgbClr val="870023"/>
                </a:solidFill>
                <a:latin typeface="Arial" panose="020B0604020202020204" pitchFamily="34" charset="0"/>
                <a:cs typeface="Arial" panose="020B0604020202020204" pitchFamily="34" charset="0"/>
              </a:rPr>
              <a:t>iPBL</a:t>
            </a:r>
            <a:endParaRPr lang="ko-KR" altLang="en-US" sz="2000" b="1" dirty="0">
              <a:solidFill>
                <a:srgbClr val="870023"/>
              </a:solidFill>
              <a:latin typeface="Arial" panose="020B0604020202020204" pitchFamily="34" charset="0"/>
              <a:cs typeface="Arial" panose="020B0604020202020204" pitchFamily="34" charset="0"/>
            </a:endParaRPr>
          </a:p>
        </p:txBody>
      </p:sp>
      <p:pic>
        <p:nvPicPr>
          <p:cNvPr id="3" name="그림 2">
            <a:extLst>
              <a:ext uri="{FF2B5EF4-FFF2-40B4-BE49-F238E27FC236}">
                <a16:creationId xmlns:a16="http://schemas.microsoft.com/office/drawing/2014/main" id="{B96F7188-AA46-83A0-125A-8DBADCEEC325}"/>
              </a:ext>
            </a:extLst>
          </p:cNvPr>
          <p:cNvPicPr>
            <a:picLocks noChangeAspect="1"/>
          </p:cNvPicPr>
          <p:nvPr/>
        </p:nvPicPr>
        <p:blipFill rotWithShape="1">
          <a:blip r:embed="rId3"/>
          <a:srcRect l="19669" t="19226" r="18383" b="62975"/>
          <a:stretch/>
        </p:blipFill>
        <p:spPr>
          <a:xfrm>
            <a:off x="10190518" y="6192244"/>
            <a:ext cx="1906233" cy="484012"/>
          </a:xfrm>
          <a:prstGeom prst="rect">
            <a:avLst/>
          </a:prstGeom>
        </p:spPr>
      </p:pic>
      <p:sp>
        <p:nvSpPr>
          <p:cNvPr id="4" name="TextBox 3">
            <a:extLst>
              <a:ext uri="{FF2B5EF4-FFF2-40B4-BE49-F238E27FC236}">
                <a16:creationId xmlns:a16="http://schemas.microsoft.com/office/drawing/2014/main" id="{AA146B8C-38DC-2165-7BCD-8C71DBC87F97}"/>
              </a:ext>
            </a:extLst>
          </p:cNvPr>
          <p:cNvSpPr txBox="1"/>
          <p:nvPr/>
        </p:nvSpPr>
        <p:spPr>
          <a:xfrm>
            <a:off x="4759737" y="4670575"/>
            <a:ext cx="2672526" cy="400110"/>
          </a:xfrm>
          <a:prstGeom prst="rect">
            <a:avLst/>
          </a:prstGeom>
          <a:noFill/>
        </p:spPr>
        <p:txBody>
          <a:bodyPr wrap="none" rtlCol="0">
            <a:spAutoFit/>
          </a:bodyPr>
          <a:lstStyle/>
          <a:p>
            <a:r>
              <a:rPr lang="ko-KR" altLang="en-US" sz="2000" dirty="0" err="1"/>
              <a:t>임가영</a:t>
            </a:r>
            <a:r>
              <a:rPr lang="ko-KR" altLang="en-US" sz="2000" dirty="0"/>
              <a:t> </a:t>
            </a:r>
            <a:r>
              <a:rPr lang="ko-KR" altLang="en-US" sz="2000" dirty="0" err="1"/>
              <a:t>곽다인</a:t>
            </a:r>
            <a:r>
              <a:rPr lang="ko-KR" altLang="en-US" sz="2000" dirty="0"/>
              <a:t> </a:t>
            </a:r>
            <a:r>
              <a:rPr lang="ko-KR" altLang="en-US" sz="2000" dirty="0" err="1"/>
              <a:t>필감성</a:t>
            </a:r>
            <a:endParaRPr lang="ko-KR" altLang="en-US" sz="2000" dirty="0"/>
          </a:p>
        </p:txBody>
      </p:sp>
    </p:spTree>
    <p:extLst>
      <p:ext uri="{BB962C8B-B14F-4D97-AF65-F5344CB8AC3E}">
        <p14:creationId xmlns:p14="http://schemas.microsoft.com/office/powerpoint/2010/main" val="3358487334"/>
      </p:ext>
    </p:extLst>
  </p:cSld>
  <p:clrMapOvr>
    <a:masterClrMapping/>
  </p:clrMapOvr>
  <mc:AlternateContent xmlns:mc="http://schemas.openxmlformats.org/markup-compatibility/2006" xmlns:p14="http://schemas.microsoft.com/office/powerpoint/2010/main">
    <mc:Choice Requires="p14">
      <p:transition spd="slow" p14:dur="2000" advTm="1276"/>
    </mc:Choice>
    <mc:Fallback xmlns="">
      <p:transition spd="slow" advTm="127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그룹 21">
            <a:extLst>
              <a:ext uri="{FF2B5EF4-FFF2-40B4-BE49-F238E27FC236}">
                <a16:creationId xmlns:a16="http://schemas.microsoft.com/office/drawing/2014/main" id="{81A9B0A2-9D5D-DE07-81A6-0190E3D1F534}"/>
              </a:ext>
            </a:extLst>
          </p:cNvPr>
          <p:cNvGrpSpPr/>
          <p:nvPr/>
        </p:nvGrpSpPr>
        <p:grpSpPr>
          <a:xfrm>
            <a:off x="1128093" y="1829508"/>
            <a:ext cx="9799130" cy="1727392"/>
            <a:chOff x="797329" y="1017646"/>
            <a:chExt cx="9799130" cy="1727392"/>
          </a:xfrm>
        </p:grpSpPr>
        <p:graphicFrame>
          <p:nvGraphicFramePr>
            <p:cNvPr id="10" name="개체 9">
              <a:extLst>
                <a:ext uri="{FF2B5EF4-FFF2-40B4-BE49-F238E27FC236}">
                  <a16:creationId xmlns:a16="http://schemas.microsoft.com/office/drawing/2014/main" id="{DBE8E978-913A-600E-89E1-25C347A47666}"/>
                </a:ext>
              </a:extLst>
            </p:cNvPr>
            <p:cNvGraphicFramePr>
              <a:graphicFrameLocks noChangeAspect="1"/>
            </p:cNvGraphicFramePr>
            <p:nvPr>
              <p:extLst>
                <p:ext uri="{D42A27DB-BD31-4B8C-83A1-F6EECF244321}">
                  <p14:modId xmlns:p14="http://schemas.microsoft.com/office/powerpoint/2010/main" val="69654459"/>
                </p:ext>
              </p:extLst>
            </p:nvPr>
          </p:nvGraphicFramePr>
          <p:xfrm>
            <a:off x="797329" y="1315936"/>
            <a:ext cx="2602302" cy="1263400"/>
          </p:xfrm>
          <a:graphic>
            <a:graphicData uri="http://schemas.openxmlformats.org/presentationml/2006/ole">
              <mc:AlternateContent xmlns:mc="http://schemas.openxmlformats.org/markup-compatibility/2006">
                <mc:Choice xmlns:v="urn:schemas-microsoft-com:vml" Requires="v">
                  <p:oleObj name="CS ChemDraw Drawing" r:id="rId3" imgW="1641667" imgH="797508" progId="ChemDraw.Document.6.0">
                    <p:embed/>
                  </p:oleObj>
                </mc:Choice>
                <mc:Fallback>
                  <p:oleObj name="CS ChemDraw Drawing" r:id="rId3" imgW="1641667" imgH="797508" progId="ChemDraw.Document.6.0">
                    <p:embed/>
                    <p:pic>
                      <p:nvPicPr>
                        <p:cNvPr id="10" name="개체 9">
                          <a:extLst>
                            <a:ext uri="{FF2B5EF4-FFF2-40B4-BE49-F238E27FC236}">
                              <a16:creationId xmlns:a16="http://schemas.microsoft.com/office/drawing/2014/main" id="{DBE8E978-913A-600E-89E1-25C347A47666}"/>
                            </a:ext>
                          </a:extLst>
                        </p:cNvPr>
                        <p:cNvPicPr/>
                        <p:nvPr/>
                      </p:nvPicPr>
                      <p:blipFill>
                        <a:blip r:embed="rId4"/>
                        <a:stretch>
                          <a:fillRect/>
                        </a:stretch>
                      </p:blipFill>
                      <p:spPr>
                        <a:xfrm>
                          <a:off x="797329" y="1315936"/>
                          <a:ext cx="2602302" cy="1263400"/>
                        </a:xfrm>
                        <a:prstGeom prst="rect">
                          <a:avLst/>
                        </a:prstGeom>
                      </p:spPr>
                    </p:pic>
                  </p:oleObj>
                </mc:Fallback>
              </mc:AlternateContent>
            </a:graphicData>
          </a:graphic>
        </p:graphicFrame>
        <p:cxnSp>
          <p:nvCxnSpPr>
            <p:cNvPr id="12" name="직선 화살표 연결선 11">
              <a:extLst>
                <a:ext uri="{FF2B5EF4-FFF2-40B4-BE49-F238E27FC236}">
                  <a16:creationId xmlns:a16="http://schemas.microsoft.com/office/drawing/2014/main" id="{A707694A-5C22-FB2F-5608-11998969C2EE}"/>
                </a:ext>
              </a:extLst>
            </p:cNvPr>
            <p:cNvCxnSpPr>
              <a:cxnSpLocks/>
            </p:cNvCxnSpPr>
            <p:nvPr/>
          </p:nvCxnSpPr>
          <p:spPr>
            <a:xfrm>
              <a:off x="5201920" y="1851904"/>
              <a:ext cx="196088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3" name="TextBox 12">
              <a:extLst>
                <a:ext uri="{FF2B5EF4-FFF2-40B4-BE49-F238E27FC236}">
                  <a16:creationId xmlns:a16="http://schemas.microsoft.com/office/drawing/2014/main" id="{8C01DFC5-1E8C-5F91-7CCC-5EFCDDE4312D}"/>
                </a:ext>
              </a:extLst>
            </p:cNvPr>
            <p:cNvSpPr txBox="1"/>
            <p:nvPr/>
          </p:nvSpPr>
          <p:spPr>
            <a:xfrm flipH="1">
              <a:off x="4978400" y="1881342"/>
              <a:ext cx="2407920" cy="338554"/>
            </a:xfrm>
            <a:prstGeom prst="rect">
              <a:avLst/>
            </a:prstGeom>
            <a:noFill/>
          </p:spPr>
          <p:txBody>
            <a:bodyPr wrap="square" rtlCol="0">
              <a:spAutoFit/>
            </a:bodyPr>
            <a:lstStyle/>
            <a:p>
              <a:pPr algn="ctr"/>
              <a:r>
                <a:rPr lang="en-US" altLang="ko-KR" sz="1600" dirty="0"/>
                <a:t>DCM (anhydrous)</a:t>
              </a:r>
              <a:endParaRPr lang="ko-KR" altLang="en-US" sz="1600" dirty="0"/>
            </a:p>
          </p:txBody>
        </p:sp>
        <p:sp>
          <p:nvSpPr>
            <p:cNvPr id="14" name="TextBox 13">
              <a:extLst>
                <a:ext uri="{FF2B5EF4-FFF2-40B4-BE49-F238E27FC236}">
                  <a16:creationId xmlns:a16="http://schemas.microsoft.com/office/drawing/2014/main" id="{1B386711-DD9E-3B90-AC2D-CD110D306C44}"/>
                </a:ext>
              </a:extLst>
            </p:cNvPr>
            <p:cNvSpPr txBox="1"/>
            <p:nvPr/>
          </p:nvSpPr>
          <p:spPr>
            <a:xfrm flipH="1">
              <a:off x="5541169" y="1475548"/>
              <a:ext cx="1109662" cy="338554"/>
            </a:xfrm>
            <a:prstGeom prst="rect">
              <a:avLst/>
            </a:prstGeom>
            <a:noFill/>
          </p:spPr>
          <p:txBody>
            <a:bodyPr wrap="square" rtlCol="0">
              <a:spAutoFit/>
            </a:bodyPr>
            <a:lstStyle/>
            <a:p>
              <a:pPr algn="ctr"/>
              <a:r>
                <a:rPr lang="en-US" altLang="ko-KR" sz="1600" dirty="0"/>
                <a:t>RT, </a:t>
              </a:r>
              <a:r>
                <a:rPr lang="en-US" altLang="ko-KR" sz="1600" dirty="0" err="1"/>
                <a:t>Ar</a:t>
              </a:r>
              <a:endParaRPr lang="ko-KR" altLang="en-US" sz="1600" dirty="0"/>
            </a:p>
          </p:txBody>
        </p:sp>
        <p:sp>
          <p:nvSpPr>
            <p:cNvPr id="17" name="TextBox 16">
              <a:extLst>
                <a:ext uri="{FF2B5EF4-FFF2-40B4-BE49-F238E27FC236}">
                  <a16:creationId xmlns:a16="http://schemas.microsoft.com/office/drawing/2014/main" id="{AC600293-2BA0-3A3E-36FD-CDFE33935826}"/>
                </a:ext>
              </a:extLst>
            </p:cNvPr>
            <p:cNvSpPr txBox="1"/>
            <p:nvPr/>
          </p:nvSpPr>
          <p:spPr>
            <a:xfrm>
              <a:off x="3149495" y="1696676"/>
              <a:ext cx="346570" cy="369332"/>
            </a:xfrm>
            <a:prstGeom prst="rect">
              <a:avLst/>
            </a:prstGeom>
            <a:noFill/>
          </p:spPr>
          <p:txBody>
            <a:bodyPr wrap="none" rtlCol="0">
              <a:spAutoFit/>
            </a:bodyPr>
            <a:lstStyle/>
            <a:p>
              <a:r>
                <a:rPr lang="en-US" altLang="ko-KR" dirty="0"/>
                <a:t>+</a:t>
              </a:r>
              <a:endParaRPr lang="ko-KR" altLang="en-US" dirty="0"/>
            </a:p>
          </p:txBody>
        </p:sp>
        <p:sp>
          <p:nvSpPr>
            <p:cNvPr id="18" name="TextBox 17">
              <a:extLst>
                <a:ext uri="{FF2B5EF4-FFF2-40B4-BE49-F238E27FC236}">
                  <a16:creationId xmlns:a16="http://schemas.microsoft.com/office/drawing/2014/main" id="{B688712C-E83E-81B4-9497-C69A5B1B18B8}"/>
                </a:ext>
              </a:extLst>
            </p:cNvPr>
            <p:cNvSpPr txBox="1"/>
            <p:nvPr/>
          </p:nvSpPr>
          <p:spPr>
            <a:xfrm>
              <a:off x="3394570" y="1696676"/>
              <a:ext cx="1578769" cy="369332"/>
            </a:xfrm>
            <a:prstGeom prst="rect">
              <a:avLst/>
            </a:prstGeom>
            <a:noFill/>
          </p:spPr>
          <p:txBody>
            <a:bodyPr wrap="square" rtlCol="0">
              <a:spAutoFit/>
            </a:bodyPr>
            <a:lstStyle/>
            <a:p>
              <a:pPr algn="ctr"/>
              <a:r>
                <a:rPr lang="en-US" altLang="ko-KR" dirty="0"/>
                <a:t>MgBr</a:t>
              </a:r>
              <a:r>
                <a:rPr lang="en-US" altLang="ko-KR" baseline="-25000" dirty="0"/>
                <a:t>2</a:t>
              </a:r>
              <a:endParaRPr lang="ko-KR" altLang="en-US" dirty="0"/>
            </a:p>
          </p:txBody>
        </p:sp>
        <p:pic>
          <p:nvPicPr>
            <p:cNvPr id="21" name="그림 20">
              <a:extLst>
                <a:ext uri="{FF2B5EF4-FFF2-40B4-BE49-F238E27FC236}">
                  <a16:creationId xmlns:a16="http://schemas.microsoft.com/office/drawing/2014/main" id="{F26E34B7-60B1-87C8-AF55-9DC2F4D1DC66}"/>
                </a:ext>
              </a:extLst>
            </p:cNvPr>
            <p:cNvPicPr>
              <a:picLocks noChangeAspect="1"/>
            </p:cNvPicPr>
            <p:nvPr/>
          </p:nvPicPr>
          <p:blipFill rotWithShape="1">
            <a:blip r:embed="rId5"/>
            <a:srcRect r="41693" b="71951"/>
            <a:stretch/>
          </p:blipFill>
          <p:spPr>
            <a:xfrm>
              <a:off x="7702239" y="1017646"/>
              <a:ext cx="2894220" cy="1727392"/>
            </a:xfrm>
            <a:prstGeom prst="rect">
              <a:avLst/>
            </a:prstGeom>
          </p:spPr>
        </p:pic>
      </p:grpSp>
      <p:sp>
        <p:nvSpPr>
          <p:cNvPr id="23" name="Rectangle 13">
            <a:extLst>
              <a:ext uri="{FF2B5EF4-FFF2-40B4-BE49-F238E27FC236}">
                <a16:creationId xmlns:a16="http://schemas.microsoft.com/office/drawing/2014/main" id="{AAD43312-8524-B0EF-F3E5-CF57C699CACE}"/>
              </a:ext>
            </a:extLst>
          </p:cNvPr>
          <p:cNvSpPr/>
          <p:nvPr/>
        </p:nvSpPr>
        <p:spPr bwMode="auto">
          <a:xfrm>
            <a:off x="68785" y="61691"/>
            <a:ext cx="135550" cy="707886"/>
          </a:xfrm>
          <a:prstGeom prst="rect">
            <a:avLst/>
          </a:prstGeom>
          <a:solidFill>
            <a:srgbClr val="870023"/>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sp>
        <p:nvSpPr>
          <p:cNvPr id="25" name="TextBox 24">
            <a:extLst>
              <a:ext uri="{FF2B5EF4-FFF2-40B4-BE49-F238E27FC236}">
                <a16:creationId xmlns:a16="http://schemas.microsoft.com/office/drawing/2014/main" id="{56C8C7BB-D504-CEC7-6927-B4FC092D45C9}"/>
              </a:ext>
            </a:extLst>
          </p:cNvPr>
          <p:cNvSpPr txBox="1"/>
          <p:nvPr/>
        </p:nvSpPr>
        <p:spPr>
          <a:xfrm>
            <a:off x="204335" y="855309"/>
            <a:ext cx="5082040" cy="400110"/>
          </a:xfrm>
          <a:prstGeom prst="rect">
            <a:avLst/>
          </a:prstGeom>
          <a:noFill/>
        </p:spPr>
        <p:txBody>
          <a:bodyPr wrap="square" rtlCol="0">
            <a:spAutoFit/>
          </a:bodyPr>
          <a:lstStyle/>
          <a:p>
            <a:pPr marL="342900" indent="-342900">
              <a:buFont typeface="Wingdings" panose="05000000000000000000" pitchFamily="2" charset="2"/>
              <a:buChar char="§"/>
            </a:pPr>
            <a:r>
              <a:rPr lang="en-US" altLang="ko-KR" sz="2000" b="1" dirty="0">
                <a:solidFill>
                  <a:srgbClr val="870023"/>
                </a:solidFill>
                <a:latin typeface="Arial" panose="020B0604020202020204" pitchFamily="34" charset="0"/>
                <a:cs typeface="Arial" panose="020B0604020202020204" pitchFamily="34" charset="0"/>
              </a:rPr>
              <a:t>Synthesis #1</a:t>
            </a:r>
            <a:endParaRPr lang="ko-KR" altLang="en-US" sz="2000" b="1" dirty="0">
              <a:solidFill>
                <a:srgbClr val="870023"/>
              </a:solidFill>
              <a:latin typeface="Arial" panose="020B0604020202020204" pitchFamily="34" charset="0"/>
              <a:cs typeface="Arial" panose="020B0604020202020204" pitchFamily="34" charset="0"/>
            </a:endParaRPr>
          </a:p>
        </p:txBody>
      </p:sp>
      <p:grpSp>
        <p:nvGrpSpPr>
          <p:cNvPr id="35" name="그룹 34">
            <a:extLst>
              <a:ext uri="{FF2B5EF4-FFF2-40B4-BE49-F238E27FC236}">
                <a16:creationId xmlns:a16="http://schemas.microsoft.com/office/drawing/2014/main" id="{5C15FE02-6C44-D578-6AB0-076089931AF8}"/>
              </a:ext>
            </a:extLst>
          </p:cNvPr>
          <p:cNvGrpSpPr/>
          <p:nvPr/>
        </p:nvGrpSpPr>
        <p:grpSpPr>
          <a:xfrm>
            <a:off x="932693" y="3429000"/>
            <a:ext cx="9429851" cy="1658193"/>
            <a:chOff x="745570" y="3562291"/>
            <a:chExt cx="9429851" cy="1658193"/>
          </a:xfrm>
        </p:grpSpPr>
        <p:graphicFrame>
          <p:nvGraphicFramePr>
            <p:cNvPr id="26" name="개체 25">
              <a:extLst>
                <a:ext uri="{FF2B5EF4-FFF2-40B4-BE49-F238E27FC236}">
                  <a16:creationId xmlns:a16="http://schemas.microsoft.com/office/drawing/2014/main" id="{14C14DBB-F748-850F-413B-F9597B3507F1}"/>
                </a:ext>
              </a:extLst>
            </p:cNvPr>
            <p:cNvGraphicFramePr>
              <a:graphicFrameLocks noChangeAspect="1"/>
            </p:cNvGraphicFramePr>
            <p:nvPr>
              <p:extLst>
                <p:ext uri="{D42A27DB-BD31-4B8C-83A1-F6EECF244321}">
                  <p14:modId xmlns:p14="http://schemas.microsoft.com/office/powerpoint/2010/main" val="1874027182"/>
                </p:ext>
              </p:extLst>
            </p:nvPr>
          </p:nvGraphicFramePr>
          <p:xfrm>
            <a:off x="745570" y="3878892"/>
            <a:ext cx="2047185" cy="1086547"/>
          </p:xfrm>
          <a:graphic>
            <a:graphicData uri="http://schemas.openxmlformats.org/presentationml/2006/ole">
              <mc:AlternateContent xmlns:mc="http://schemas.openxmlformats.org/markup-compatibility/2006">
                <mc:Choice xmlns:v="urn:schemas-microsoft-com:vml" Requires="v">
                  <p:oleObj name="CS ChemDraw Drawing" r:id="rId6" imgW="1394460" imgH="740240" progId="ChemDraw.Document.6.0">
                    <p:embed/>
                  </p:oleObj>
                </mc:Choice>
                <mc:Fallback>
                  <p:oleObj name="CS ChemDraw Drawing" r:id="rId6" imgW="1394460" imgH="740240" progId="ChemDraw.Document.6.0">
                    <p:embed/>
                    <p:pic>
                      <p:nvPicPr>
                        <p:cNvPr id="26" name="개체 25">
                          <a:extLst>
                            <a:ext uri="{FF2B5EF4-FFF2-40B4-BE49-F238E27FC236}">
                              <a16:creationId xmlns:a16="http://schemas.microsoft.com/office/drawing/2014/main" id="{14C14DBB-F748-850F-413B-F9597B3507F1}"/>
                            </a:ext>
                          </a:extLst>
                        </p:cNvPr>
                        <p:cNvPicPr/>
                        <p:nvPr/>
                      </p:nvPicPr>
                      <p:blipFill>
                        <a:blip r:embed="rId7"/>
                        <a:stretch>
                          <a:fillRect/>
                        </a:stretch>
                      </p:blipFill>
                      <p:spPr>
                        <a:xfrm>
                          <a:off x="745570" y="3878892"/>
                          <a:ext cx="2047185" cy="1086547"/>
                        </a:xfrm>
                        <a:prstGeom prst="rect">
                          <a:avLst/>
                        </a:prstGeom>
                      </p:spPr>
                    </p:pic>
                  </p:oleObj>
                </mc:Fallback>
              </mc:AlternateContent>
            </a:graphicData>
          </a:graphic>
        </p:graphicFrame>
        <p:sp>
          <p:nvSpPr>
            <p:cNvPr id="27" name="TextBox 26">
              <a:extLst>
                <a:ext uri="{FF2B5EF4-FFF2-40B4-BE49-F238E27FC236}">
                  <a16:creationId xmlns:a16="http://schemas.microsoft.com/office/drawing/2014/main" id="{82A96319-FF87-6DE3-03BC-FE303B6C0C3F}"/>
                </a:ext>
              </a:extLst>
            </p:cNvPr>
            <p:cNvSpPr txBox="1"/>
            <p:nvPr/>
          </p:nvSpPr>
          <p:spPr>
            <a:xfrm>
              <a:off x="3271021" y="4135882"/>
              <a:ext cx="1578769" cy="369332"/>
            </a:xfrm>
            <a:prstGeom prst="rect">
              <a:avLst/>
            </a:prstGeom>
            <a:noFill/>
          </p:spPr>
          <p:txBody>
            <a:bodyPr wrap="square" rtlCol="0">
              <a:spAutoFit/>
            </a:bodyPr>
            <a:lstStyle/>
            <a:p>
              <a:pPr algn="ctr"/>
              <a:r>
                <a:rPr lang="en-US" altLang="ko-KR" dirty="0"/>
                <a:t>MCl</a:t>
              </a:r>
              <a:r>
                <a:rPr lang="en-US" altLang="ko-KR" baseline="-25000" dirty="0"/>
                <a:t>2</a:t>
              </a:r>
              <a:endParaRPr lang="ko-KR" altLang="en-US" dirty="0"/>
            </a:p>
          </p:txBody>
        </p:sp>
        <p:sp>
          <p:nvSpPr>
            <p:cNvPr id="28" name="TextBox 27">
              <a:extLst>
                <a:ext uri="{FF2B5EF4-FFF2-40B4-BE49-F238E27FC236}">
                  <a16:creationId xmlns:a16="http://schemas.microsoft.com/office/drawing/2014/main" id="{97596C6C-A653-B5C9-B91C-18D206480796}"/>
                </a:ext>
              </a:extLst>
            </p:cNvPr>
            <p:cNvSpPr txBox="1"/>
            <p:nvPr/>
          </p:nvSpPr>
          <p:spPr>
            <a:xfrm>
              <a:off x="3009392" y="4135882"/>
              <a:ext cx="346570" cy="369332"/>
            </a:xfrm>
            <a:prstGeom prst="rect">
              <a:avLst/>
            </a:prstGeom>
            <a:noFill/>
          </p:spPr>
          <p:txBody>
            <a:bodyPr wrap="none" rtlCol="0">
              <a:spAutoFit/>
            </a:bodyPr>
            <a:lstStyle/>
            <a:p>
              <a:r>
                <a:rPr lang="en-US" altLang="ko-KR" dirty="0"/>
                <a:t>+</a:t>
              </a:r>
              <a:endParaRPr lang="ko-KR" altLang="en-US" dirty="0"/>
            </a:p>
          </p:txBody>
        </p:sp>
        <p:sp>
          <p:nvSpPr>
            <p:cNvPr id="30" name="TextBox 29">
              <a:extLst>
                <a:ext uri="{FF2B5EF4-FFF2-40B4-BE49-F238E27FC236}">
                  <a16:creationId xmlns:a16="http://schemas.microsoft.com/office/drawing/2014/main" id="{C550A4DD-AB76-FDD6-CC1C-ED12EE440981}"/>
                </a:ext>
              </a:extLst>
            </p:cNvPr>
            <p:cNvSpPr txBox="1"/>
            <p:nvPr/>
          </p:nvSpPr>
          <p:spPr>
            <a:xfrm>
              <a:off x="2831044" y="4750828"/>
              <a:ext cx="2602302" cy="369332"/>
            </a:xfrm>
            <a:prstGeom prst="rect">
              <a:avLst/>
            </a:prstGeom>
            <a:noFill/>
          </p:spPr>
          <p:txBody>
            <a:bodyPr wrap="square">
              <a:spAutoFit/>
            </a:bodyPr>
            <a:lstStyle/>
            <a:p>
              <a:pPr algn="ctr"/>
              <a:r>
                <a:rPr lang="en-US" altLang="ko-KR" sz="1800" dirty="0">
                  <a:effectLst/>
                  <a:latin typeface="Times New Roman" panose="02020603050405020304" pitchFamily="18" charset="0"/>
                  <a:ea typeface="맑은 고딕" panose="020B0503020000020004" pitchFamily="50" charset="-127"/>
                </a:rPr>
                <a:t>M=Zn</a:t>
              </a:r>
              <a:r>
                <a:rPr lang="en-US" altLang="ko-KR" sz="1800" baseline="30000" dirty="0">
                  <a:effectLst/>
                  <a:latin typeface="Times New Roman" panose="02020603050405020304" pitchFamily="18" charset="0"/>
                  <a:ea typeface="맑은 고딕" panose="020B0503020000020004" pitchFamily="50" charset="-127"/>
                </a:rPr>
                <a:t>2+</a:t>
              </a:r>
              <a:r>
                <a:rPr lang="en-US" altLang="ko-KR" sz="1800" dirty="0">
                  <a:effectLst/>
                  <a:latin typeface="Times New Roman" panose="02020603050405020304" pitchFamily="18" charset="0"/>
                  <a:ea typeface="맑은 고딕" panose="020B0503020000020004" pitchFamily="50" charset="-127"/>
                </a:rPr>
                <a:t>, Mg</a:t>
              </a:r>
              <a:r>
                <a:rPr lang="en-US" altLang="ko-KR" sz="1800" baseline="30000" dirty="0">
                  <a:effectLst/>
                  <a:latin typeface="Times New Roman" panose="02020603050405020304" pitchFamily="18" charset="0"/>
                  <a:ea typeface="맑은 고딕" panose="020B0503020000020004" pitchFamily="50" charset="-127"/>
                </a:rPr>
                <a:t>2+</a:t>
              </a:r>
              <a:r>
                <a:rPr lang="en-US" altLang="ko-KR" sz="1800" dirty="0">
                  <a:effectLst/>
                  <a:latin typeface="Times New Roman" panose="02020603050405020304" pitchFamily="18" charset="0"/>
                  <a:ea typeface="맑은 고딕" panose="020B0503020000020004" pitchFamily="50" charset="-127"/>
                </a:rPr>
                <a:t> or Mn</a:t>
              </a:r>
              <a:r>
                <a:rPr lang="en-US" altLang="ko-KR" sz="1800" baseline="30000" dirty="0">
                  <a:effectLst/>
                  <a:latin typeface="Times New Roman" panose="02020603050405020304" pitchFamily="18" charset="0"/>
                  <a:ea typeface="맑은 고딕" panose="020B0503020000020004" pitchFamily="50" charset="-127"/>
                </a:rPr>
                <a:t>2+</a:t>
              </a:r>
              <a:endParaRPr lang="ko-KR" altLang="en-US" baseline="30000" dirty="0"/>
            </a:p>
          </p:txBody>
        </p:sp>
        <p:cxnSp>
          <p:nvCxnSpPr>
            <p:cNvPr id="31" name="직선 화살표 연결선 30">
              <a:extLst>
                <a:ext uri="{FF2B5EF4-FFF2-40B4-BE49-F238E27FC236}">
                  <a16:creationId xmlns:a16="http://schemas.microsoft.com/office/drawing/2014/main" id="{5370B9F6-CF18-61FD-2E03-A056BDD7812A}"/>
                </a:ext>
              </a:extLst>
            </p:cNvPr>
            <p:cNvCxnSpPr>
              <a:cxnSpLocks/>
            </p:cNvCxnSpPr>
            <p:nvPr/>
          </p:nvCxnSpPr>
          <p:spPr>
            <a:xfrm>
              <a:off x="5466080" y="4361950"/>
              <a:ext cx="196088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2" name="TextBox 31">
              <a:extLst>
                <a:ext uri="{FF2B5EF4-FFF2-40B4-BE49-F238E27FC236}">
                  <a16:creationId xmlns:a16="http://schemas.microsoft.com/office/drawing/2014/main" id="{0BAA8B4E-7F98-99B9-64AA-12FB9E44F8F6}"/>
                </a:ext>
              </a:extLst>
            </p:cNvPr>
            <p:cNvSpPr txBox="1"/>
            <p:nvPr/>
          </p:nvSpPr>
          <p:spPr>
            <a:xfrm flipH="1">
              <a:off x="5242560" y="4391388"/>
              <a:ext cx="2407920" cy="338554"/>
            </a:xfrm>
            <a:prstGeom prst="rect">
              <a:avLst/>
            </a:prstGeom>
            <a:noFill/>
          </p:spPr>
          <p:txBody>
            <a:bodyPr wrap="square" rtlCol="0">
              <a:spAutoFit/>
            </a:bodyPr>
            <a:lstStyle/>
            <a:p>
              <a:pPr algn="ctr"/>
              <a:r>
                <a:rPr lang="en-US" altLang="ko-KR" sz="1600" dirty="0"/>
                <a:t>Aqueous solution</a:t>
              </a:r>
              <a:endParaRPr lang="ko-KR" altLang="en-US" sz="1600" dirty="0"/>
            </a:p>
          </p:txBody>
        </p:sp>
        <p:pic>
          <p:nvPicPr>
            <p:cNvPr id="34" name="그림 33">
              <a:extLst>
                <a:ext uri="{FF2B5EF4-FFF2-40B4-BE49-F238E27FC236}">
                  <a16:creationId xmlns:a16="http://schemas.microsoft.com/office/drawing/2014/main" id="{C9A7CDE9-8ADE-5ECF-328B-A926930E84F8}"/>
                </a:ext>
              </a:extLst>
            </p:cNvPr>
            <p:cNvPicPr>
              <a:picLocks noChangeAspect="1"/>
            </p:cNvPicPr>
            <p:nvPr/>
          </p:nvPicPr>
          <p:blipFill rotWithShape="1">
            <a:blip r:embed="rId5"/>
            <a:srcRect l="43213" t="67805"/>
            <a:stretch/>
          </p:blipFill>
          <p:spPr>
            <a:xfrm>
              <a:off x="7818015" y="3562291"/>
              <a:ext cx="2357406" cy="1658193"/>
            </a:xfrm>
            <a:prstGeom prst="rect">
              <a:avLst/>
            </a:prstGeom>
          </p:spPr>
        </p:pic>
      </p:grpSp>
      <p:sp>
        <p:nvSpPr>
          <p:cNvPr id="2" name="TextBox 1">
            <a:extLst>
              <a:ext uri="{FF2B5EF4-FFF2-40B4-BE49-F238E27FC236}">
                <a16:creationId xmlns:a16="http://schemas.microsoft.com/office/drawing/2014/main" id="{B43CE14F-46C1-BF31-47A0-6971637FA200}"/>
              </a:ext>
            </a:extLst>
          </p:cNvPr>
          <p:cNvSpPr txBox="1"/>
          <p:nvPr/>
        </p:nvSpPr>
        <p:spPr>
          <a:xfrm>
            <a:off x="270544" y="184801"/>
            <a:ext cx="2381545" cy="461665"/>
          </a:xfrm>
          <a:prstGeom prst="rect">
            <a:avLst/>
          </a:prstGeom>
          <a:noFill/>
        </p:spPr>
        <p:txBody>
          <a:bodyPr wrap="square">
            <a:spAutoFit/>
          </a:bodyPr>
          <a:lstStyle/>
          <a:p>
            <a:r>
              <a:rPr lang="en-US" altLang="ko-KR" sz="2400" b="1" i="1" dirty="0">
                <a:latin typeface="Arial" panose="020B0604020202020204" pitchFamily="34" charset="0"/>
                <a:cs typeface="Arial" panose="020B0604020202020204" pitchFamily="34" charset="0"/>
              </a:rPr>
              <a:t>1. Research</a:t>
            </a:r>
            <a:endParaRPr lang="ko-KR" altLang="en-US" sz="2400" dirty="0"/>
          </a:p>
        </p:txBody>
      </p:sp>
    </p:spTree>
    <p:extLst>
      <p:ext uri="{BB962C8B-B14F-4D97-AF65-F5344CB8AC3E}">
        <p14:creationId xmlns:p14="http://schemas.microsoft.com/office/powerpoint/2010/main" val="27294283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a:extLst>
              <a:ext uri="{FF2B5EF4-FFF2-40B4-BE49-F238E27FC236}">
                <a16:creationId xmlns:a16="http://schemas.microsoft.com/office/drawing/2014/main" id="{4D52BF56-EAEC-93A3-29F1-897B9499805E}"/>
              </a:ext>
            </a:extLst>
          </p:cNvPr>
          <p:cNvPicPr>
            <a:picLocks noChangeAspect="1"/>
          </p:cNvPicPr>
          <p:nvPr/>
        </p:nvPicPr>
        <p:blipFill>
          <a:blip r:embed="rId3"/>
          <a:stretch>
            <a:fillRect/>
          </a:stretch>
        </p:blipFill>
        <p:spPr>
          <a:xfrm>
            <a:off x="467677" y="1341151"/>
            <a:ext cx="5079683" cy="2388367"/>
          </a:xfrm>
          <a:prstGeom prst="rect">
            <a:avLst/>
          </a:prstGeom>
        </p:spPr>
      </p:pic>
      <p:cxnSp>
        <p:nvCxnSpPr>
          <p:cNvPr id="6" name="직선 화살표 연결선 5">
            <a:extLst>
              <a:ext uri="{FF2B5EF4-FFF2-40B4-BE49-F238E27FC236}">
                <a16:creationId xmlns:a16="http://schemas.microsoft.com/office/drawing/2014/main" id="{F72CCB6B-D1AF-7BD4-4763-88088A3C6EE7}"/>
              </a:ext>
            </a:extLst>
          </p:cNvPr>
          <p:cNvCxnSpPr>
            <a:cxnSpLocks/>
          </p:cNvCxnSpPr>
          <p:nvPr/>
        </p:nvCxnSpPr>
        <p:spPr>
          <a:xfrm>
            <a:off x="5573776" y="2369430"/>
            <a:ext cx="196088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7" name="TextBox 6">
            <a:extLst>
              <a:ext uri="{FF2B5EF4-FFF2-40B4-BE49-F238E27FC236}">
                <a16:creationId xmlns:a16="http://schemas.microsoft.com/office/drawing/2014/main" id="{D4F2C1B9-2C45-7914-3CE9-76C4D76EA611}"/>
              </a:ext>
            </a:extLst>
          </p:cNvPr>
          <p:cNvSpPr txBox="1"/>
          <p:nvPr/>
        </p:nvSpPr>
        <p:spPr>
          <a:xfrm flipH="1">
            <a:off x="5350256" y="2398868"/>
            <a:ext cx="2407920" cy="338554"/>
          </a:xfrm>
          <a:prstGeom prst="rect">
            <a:avLst/>
          </a:prstGeom>
          <a:noFill/>
        </p:spPr>
        <p:txBody>
          <a:bodyPr wrap="square" rtlCol="0">
            <a:spAutoFit/>
          </a:bodyPr>
          <a:lstStyle/>
          <a:p>
            <a:pPr algn="ctr"/>
            <a:r>
              <a:rPr lang="en-US" altLang="ko-KR" sz="1600" dirty="0"/>
              <a:t>Hexane, refluxed 14 h</a:t>
            </a:r>
            <a:endParaRPr lang="ko-KR" altLang="en-US" sz="1600" dirty="0"/>
          </a:p>
        </p:txBody>
      </p:sp>
      <p:sp>
        <p:nvSpPr>
          <p:cNvPr id="12" name="TextBox 11">
            <a:extLst>
              <a:ext uri="{FF2B5EF4-FFF2-40B4-BE49-F238E27FC236}">
                <a16:creationId xmlns:a16="http://schemas.microsoft.com/office/drawing/2014/main" id="{DCEF1A2D-C235-B34D-353F-A1A82D61F280}"/>
              </a:ext>
            </a:extLst>
          </p:cNvPr>
          <p:cNvSpPr txBox="1"/>
          <p:nvPr/>
        </p:nvSpPr>
        <p:spPr>
          <a:xfrm flipH="1">
            <a:off x="5350256" y="2016158"/>
            <a:ext cx="2407920" cy="338554"/>
          </a:xfrm>
          <a:prstGeom prst="rect">
            <a:avLst/>
          </a:prstGeom>
          <a:noFill/>
        </p:spPr>
        <p:txBody>
          <a:bodyPr wrap="square" rtlCol="0">
            <a:spAutoFit/>
          </a:bodyPr>
          <a:lstStyle/>
          <a:p>
            <a:pPr algn="ctr"/>
            <a:r>
              <a:rPr lang="en-US" altLang="ko-KR" sz="1600" dirty="0"/>
              <a:t>P</a:t>
            </a:r>
            <a:r>
              <a:rPr lang="en-US" altLang="ko-KR" sz="1600" baseline="-25000" dirty="0"/>
              <a:t>4</a:t>
            </a:r>
            <a:endParaRPr lang="ko-KR" altLang="en-US" sz="1600" dirty="0"/>
          </a:p>
        </p:txBody>
      </p:sp>
      <p:pic>
        <p:nvPicPr>
          <p:cNvPr id="14" name="그림 13">
            <a:extLst>
              <a:ext uri="{FF2B5EF4-FFF2-40B4-BE49-F238E27FC236}">
                <a16:creationId xmlns:a16="http://schemas.microsoft.com/office/drawing/2014/main" id="{B3483466-80EA-C5BC-7E67-3E0F17D7FD26}"/>
              </a:ext>
            </a:extLst>
          </p:cNvPr>
          <p:cNvPicPr>
            <a:picLocks noChangeAspect="1"/>
          </p:cNvPicPr>
          <p:nvPr/>
        </p:nvPicPr>
        <p:blipFill>
          <a:blip r:embed="rId4"/>
          <a:stretch>
            <a:fillRect/>
          </a:stretch>
        </p:blipFill>
        <p:spPr>
          <a:xfrm>
            <a:off x="7784592" y="1718248"/>
            <a:ext cx="3255454" cy="1565544"/>
          </a:xfrm>
          <a:prstGeom prst="rect">
            <a:avLst/>
          </a:prstGeom>
        </p:spPr>
      </p:pic>
      <p:sp>
        <p:nvSpPr>
          <p:cNvPr id="15" name="Rectangle 13">
            <a:extLst>
              <a:ext uri="{FF2B5EF4-FFF2-40B4-BE49-F238E27FC236}">
                <a16:creationId xmlns:a16="http://schemas.microsoft.com/office/drawing/2014/main" id="{61700E22-45B5-242D-844F-82D1A9947746}"/>
              </a:ext>
            </a:extLst>
          </p:cNvPr>
          <p:cNvSpPr/>
          <p:nvPr/>
        </p:nvSpPr>
        <p:spPr bwMode="auto">
          <a:xfrm>
            <a:off x="68785" y="61691"/>
            <a:ext cx="135550" cy="707886"/>
          </a:xfrm>
          <a:prstGeom prst="rect">
            <a:avLst/>
          </a:prstGeom>
          <a:solidFill>
            <a:srgbClr val="870023"/>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sp>
        <p:nvSpPr>
          <p:cNvPr id="17" name="TextBox 16">
            <a:extLst>
              <a:ext uri="{FF2B5EF4-FFF2-40B4-BE49-F238E27FC236}">
                <a16:creationId xmlns:a16="http://schemas.microsoft.com/office/drawing/2014/main" id="{1C8AFA6B-4E55-DE46-5A98-0E8FAC33F94A}"/>
              </a:ext>
            </a:extLst>
          </p:cNvPr>
          <p:cNvSpPr txBox="1"/>
          <p:nvPr/>
        </p:nvSpPr>
        <p:spPr>
          <a:xfrm>
            <a:off x="204335" y="855309"/>
            <a:ext cx="5082040" cy="400110"/>
          </a:xfrm>
          <a:prstGeom prst="rect">
            <a:avLst/>
          </a:prstGeom>
          <a:noFill/>
        </p:spPr>
        <p:txBody>
          <a:bodyPr wrap="square" rtlCol="0">
            <a:spAutoFit/>
          </a:bodyPr>
          <a:lstStyle/>
          <a:p>
            <a:pPr marL="342900" indent="-342900">
              <a:buFont typeface="Wingdings" panose="05000000000000000000" pitchFamily="2" charset="2"/>
              <a:buChar char="§"/>
            </a:pPr>
            <a:r>
              <a:rPr lang="en-US" altLang="ko-KR" sz="2000" b="1" dirty="0">
                <a:solidFill>
                  <a:srgbClr val="870023"/>
                </a:solidFill>
                <a:latin typeface="Arial" panose="020B0604020202020204" pitchFamily="34" charset="0"/>
                <a:cs typeface="Arial" panose="020B0604020202020204" pitchFamily="34" charset="0"/>
              </a:rPr>
              <a:t>Synthesis #2</a:t>
            </a:r>
            <a:endParaRPr lang="ko-KR" altLang="en-US" sz="2000" b="1" dirty="0">
              <a:solidFill>
                <a:srgbClr val="870023"/>
              </a:solidFill>
              <a:latin typeface="Arial" panose="020B0604020202020204" pitchFamily="34" charset="0"/>
              <a:cs typeface="Arial" panose="020B0604020202020204" pitchFamily="34" charset="0"/>
            </a:endParaRPr>
          </a:p>
        </p:txBody>
      </p:sp>
      <p:grpSp>
        <p:nvGrpSpPr>
          <p:cNvPr id="21" name="그룹 20">
            <a:extLst>
              <a:ext uri="{FF2B5EF4-FFF2-40B4-BE49-F238E27FC236}">
                <a16:creationId xmlns:a16="http://schemas.microsoft.com/office/drawing/2014/main" id="{9DF89054-51B3-B756-975D-A1BFCD8A0B5B}"/>
              </a:ext>
            </a:extLst>
          </p:cNvPr>
          <p:cNvGrpSpPr/>
          <p:nvPr/>
        </p:nvGrpSpPr>
        <p:grpSpPr>
          <a:xfrm>
            <a:off x="1394106" y="4181251"/>
            <a:ext cx="8875468" cy="1674152"/>
            <a:chOff x="1658266" y="4679773"/>
            <a:chExt cx="8875468" cy="1674152"/>
          </a:xfrm>
        </p:grpSpPr>
        <p:graphicFrame>
          <p:nvGraphicFramePr>
            <p:cNvPr id="18" name="개체 17">
              <a:extLst>
                <a:ext uri="{FF2B5EF4-FFF2-40B4-BE49-F238E27FC236}">
                  <a16:creationId xmlns:a16="http://schemas.microsoft.com/office/drawing/2014/main" id="{A20CD250-37D7-8EB6-6752-268BE00E1A08}"/>
                </a:ext>
              </a:extLst>
            </p:cNvPr>
            <p:cNvGraphicFramePr>
              <a:graphicFrameLocks noChangeAspect="1"/>
            </p:cNvGraphicFramePr>
            <p:nvPr>
              <p:extLst>
                <p:ext uri="{D42A27DB-BD31-4B8C-83A1-F6EECF244321}">
                  <p14:modId xmlns:p14="http://schemas.microsoft.com/office/powerpoint/2010/main" val="318673248"/>
                </p:ext>
              </p:extLst>
            </p:nvPr>
          </p:nvGraphicFramePr>
          <p:xfrm>
            <a:off x="1658266" y="4679773"/>
            <a:ext cx="8875468" cy="1674152"/>
          </p:xfrm>
          <a:graphic>
            <a:graphicData uri="http://schemas.openxmlformats.org/presentationml/2006/ole">
              <mc:AlternateContent xmlns:mc="http://schemas.openxmlformats.org/markup-compatibility/2006">
                <mc:Choice xmlns:v="urn:schemas-microsoft-com:vml" Requires="v">
                  <p:oleObj name="CS ChemDraw Drawing" r:id="rId5" imgW="3434316" imgH="647445" progId="ChemDraw.Document.6.0">
                    <p:embed/>
                  </p:oleObj>
                </mc:Choice>
                <mc:Fallback>
                  <p:oleObj name="CS ChemDraw Drawing" r:id="rId5" imgW="3434316" imgH="647445" progId="ChemDraw.Document.6.0">
                    <p:embed/>
                    <p:pic>
                      <p:nvPicPr>
                        <p:cNvPr id="18" name="개체 17">
                          <a:extLst>
                            <a:ext uri="{FF2B5EF4-FFF2-40B4-BE49-F238E27FC236}">
                              <a16:creationId xmlns:a16="http://schemas.microsoft.com/office/drawing/2014/main" id="{A20CD250-37D7-8EB6-6752-268BE00E1A08}"/>
                            </a:ext>
                          </a:extLst>
                        </p:cNvPr>
                        <p:cNvPicPr/>
                        <p:nvPr/>
                      </p:nvPicPr>
                      <p:blipFill>
                        <a:blip r:embed="rId6"/>
                        <a:stretch>
                          <a:fillRect/>
                        </a:stretch>
                      </p:blipFill>
                      <p:spPr>
                        <a:xfrm>
                          <a:off x="1658266" y="4679773"/>
                          <a:ext cx="8875468" cy="1674152"/>
                        </a:xfrm>
                        <a:prstGeom prst="rect">
                          <a:avLst/>
                        </a:prstGeom>
                      </p:spPr>
                    </p:pic>
                  </p:oleObj>
                </mc:Fallback>
              </mc:AlternateContent>
            </a:graphicData>
          </a:graphic>
        </p:graphicFrame>
        <p:sp>
          <p:nvSpPr>
            <p:cNvPr id="19" name="TextBox 18">
              <a:extLst>
                <a:ext uri="{FF2B5EF4-FFF2-40B4-BE49-F238E27FC236}">
                  <a16:creationId xmlns:a16="http://schemas.microsoft.com/office/drawing/2014/main" id="{591AAD06-7449-07F6-B3CF-8B7EB7DBDC66}"/>
                </a:ext>
              </a:extLst>
            </p:cNvPr>
            <p:cNvSpPr txBox="1"/>
            <p:nvPr/>
          </p:nvSpPr>
          <p:spPr>
            <a:xfrm>
              <a:off x="3596640" y="4877817"/>
              <a:ext cx="2499360" cy="369332"/>
            </a:xfrm>
            <a:prstGeom prst="rect">
              <a:avLst/>
            </a:prstGeom>
            <a:noFill/>
          </p:spPr>
          <p:txBody>
            <a:bodyPr wrap="square" rtlCol="0">
              <a:spAutoFit/>
            </a:bodyPr>
            <a:lstStyle/>
            <a:p>
              <a:r>
                <a:rPr lang="en-US" altLang="ko-KR" dirty="0" err="1"/>
                <a:t>ZnO</a:t>
              </a:r>
              <a:r>
                <a:rPr lang="en-US" altLang="ko-KR" dirty="0"/>
                <a:t>, Phosphonic acid</a:t>
              </a:r>
              <a:endParaRPr lang="ko-KR" altLang="en-US" dirty="0"/>
            </a:p>
          </p:txBody>
        </p:sp>
        <p:sp>
          <p:nvSpPr>
            <p:cNvPr id="20" name="TextBox 19">
              <a:extLst>
                <a:ext uri="{FF2B5EF4-FFF2-40B4-BE49-F238E27FC236}">
                  <a16:creationId xmlns:a16="http://schemas.microsoft.com/office/drawing/2014/main" id="{50FB143F-CE4E-5C3B-D9F1-4C7950B312D7}"/>
                </a:ext>
              </a:extLst>
            </p:cNvPr>
            <p:cNvSpPr txBox="1"/>
            <p:nvPr/>
          </p:nvSpPr>
          <p:spPr>
            <a:xfrm>
              <a:off x="3810000" y="5516849"/>
              <a:ext cx="1763776" cy="369332"/>
            </a:xfrm>
            <a:prstGeom prst="rect">
              <a:avLst/>
            </a:prstGeom>
            <a:noFill/>
          </p:spPr>
          <p:txBody>
            <a:bodyPr wrap="square" rtlCol="0">
              <a:spAutoFit/>
            </a:bodyPr>
            <a:lstStyle/>
            <a:p>
              <a:r>
                <a:rPr lang="en-US" altLang="ko-KR" dirty="0"/>
                <a:t>EA, Reflux 14 h</a:t>
              </a:r>
              <a:endParaRPr lang="ko-KR" altLang="en-US" dirty="0"/>
            </a:p>
          </p:txBody>
        </p:sp>
      </p:grpSp>
      <p:sp>
        <p:nvSpPr>
          <p:cNvPr id="8" name="TextBox 7">
            <a:extLst>
              <a:ext uri="{FF2B5EF4-FFF2-40B4-BE49-F238E27FC236}">
                <a16:creationId xmlns:a16="http://schemas.microsoft.com/office/drawing/2014/main" id="{EA6C7758-EBAE-4F0B-5C6E-79F72A1B3742}"/>
              </a:ext>
            </a:extLst>
          </p:cNvPr>
          <p:cNvSpPr txBox="1"/>
          <p:nvPr/>
        </p:nvSpPr>
        <p:spPr>
          <a:xfrm>
            <a:off x="270544" y="184801"/>
            <a:ext cx="2381545" cy="461665"/>
          </a:xfrm>
          <a:prstGeom prst="rect">
            <a:avLst/>
          </a:prstGeom>
          <a:noFill/>
        </p:spPr>
        <p:txBody>
          <a:bodyPr wrap="square">
            <a:spAutoFit/>
          </a:bodyPr>
          <a:lstStyle/>
          <a:p>
            <a:r>
              <a:rPr lang="en-US" altLang="ko-KR" sz="2400" b="1" i="1" dirty="0">
                <a:latin typeface="Arial" panose="020B0604020202020204" pitchFamily="34" charset="0"/>
                <a:cs typeface="Arial" panose="020B0604020202020204" pitchFamily="34" charset="0"/>
              </a:rPr>
              <a:t>1. Research</a:t>
            </a:r>
            <a:endParaRPr lang="ko-KR" altLang="en-US" sz="2400" dirty="0"/>
          </a:p>
        </p:txBody>
      </p:sp>
    </p:spTree>
    <p:extLst>
      <p:ext uri="{BB962C8B-B14F-4D97-AF65-F5344CB8AC3E}">
        <p14:creationId xmlns:p14="http://schemas.microsoft.com/office/powerpoint/2010/main" val="17972969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20">
            <a:extLst>
              <a:ext uri="{FF2B5EF4-FFF2-40B4-BE49-F238E27FC236}">
                <a16:creationId xmlns:a16="http://schemas.microsoft.com/office/drawing/2014/main" id="{36B74D82-E0C9-3990-98F6-1BEB48091E96}"/>
              </a:ext>
            </a:extLst>
          </p:cNvPr>
          <p:cNvSpPr txBox="1"/>
          <p:nvPr/>
        </p:nvSpPr>
        <p:spPr>
          <a:xfrm>
            <a:off x="8465890" y="6484447"/>
            <a:ext cx="3726110" cy="307777"/>
          </a:xfrm>
          <a:prstGeom prst="rect">
            <a:avLst/>
          </a:prstGeom>
          <a:noFill/>
        </p:spPr>
        <p:txBody>
          <a:bodyPr wrap="square">
            <a:spAutoFit/>
          </a:bodyPr>
          <a:lstStyle/>
          <a:p>
            <a:pPr algn="r"/>
            <a:r>
              <a:rPr lang="ko-KR" altLang="en-US" sz="1400" i="1" dirty="0" err="1"/>
              <a:t>Chem</a:t>
            </a:r>
            <a:r>
              <a:rPr lang="ko-KR" altLang="en-US" sz="1400" i="1" dirty="0"/>
              <a:t>. </a:t>
            </a:r>
            <a:r>
              <a:rPr lang="ko-KR" altLang="en-US" sz="1400" i="1" dirty="0" err="1"/>
              <a:t>Eur</a:t>
            </a:r>
            <a:r>
              <a:rPr lang="ko-KR" altLang="en-US" sz="1400" i="1" dirty="0"/>
              <a:t>. </a:t>
            </a:r>
            <a:r>
              <a:rPr lang="ko-KR" altLang="en-US" sz="1400" i="1" dirty="0" err="1"/>
              <a:t>J</a:t>
            </a:r>
            <a:r>
              <a:rPr lang="ko-KR" altLang="en-US" sz="1400" i="1" dirty="0"/>
              <a:t>.</a:t>
            </a:r>
            <a:r>
              <a:rPr lang="ko-KR" altLang="en-US" sz="1400" dirty="0"/>
              <a:t> </a:t>
            </a:r>
            <a:r>
              <a:rPr lang="ko-KR" altLang="en-US" sz="1400" b="1" dirty="0"/>
              <a:t>2010</a:t>
            </a:r>
            <a:r>
              <a:rPr lang="ko-KR" altLang="en-US" sz="1400" dirty="0"/>
              <a:t>,16, 994 – 1009</a:t>
            </a:r>
          </a:p>
        </p:txBody>
      </p:sp>
      <p:sp>
        <p:nvSpPr>
          <p:cNvPr id="8" name="TextBox 7">
            <a:extLst>
              <a:ext uri="{FF2B5EF4-FFF2-40B4-BE49-F238E27FC236}">
                <a16:creationId xmlns:a16="http://schemas.microsoft.com/office/drawing/2014/main" id="{5CB3354B-B944-875E-46CA-59154E83C323}"/>
              </a:ext>
            </a:extLst>
          </p:cNvPr>
          <p:cNvSpPr txBox="1"/>
          <p:nvPr/>
        </p:nvSpPr>
        <p:spPr>
          <a:xfrm>
            <a:off x="370624" y="3568802"/>
            <a:ext cx="11821376" cy="1200329"/>
          </a:xfrm>
          <a:prstGeom prst="rect">
            <a:avLst/>
          </a:prstGeom>
          <a:noFill/>
        </p:spPr>
        <p:txBody>
          <a:bodyPr wrap="square" rtlCol="0">
            <a:spAutoFit/>
          </a:bodyPr>
          <a:lstStyle/>
          <a:p>
            <a:r>
              <a:rPr lang="en-US" altLang="ko-KR" b="1" dirty="0"/>
              <a:t>[Procedure]</a:t>
            </a:r>
          </a:p>
          <a:p>
            <a:r>
              <a:rPr lang="en-US" altLang="ko-KR" dirty="0"/>
              <a:t>Zn(</a:t>
            </a:r>
            <a:r>
              <a:rPr lang="en-US" altLang="ko-KR" dirty="0" err="1"/>
              <a:t>OAc</a:t>
            </a:r>
            <a:r>
              <a:rPr lang="en-US" altLang="ko-KR" dirty="0"/>
              <a:t>)</a:t>
            </a:r>
            <a:r>
              <a:rPr lang="en-US" altLang="ko-KR" baseline="-25000" dirty="0"/>
              <a:t>2</a:t>
            </a:r>
            <a:r>
              <a:rPr lang="en-US" altLang="ko-KR" dirty="0"/>
              <a:t>*2H</a:t>
            </a:r>
            <a:r>
              <a:rPr lang="en-US" altLang="ko-KR" baseline="-25000" dirty="0"/>
              <a:t>2</a:t>
            </a:r>
            <a:r>
              <a:rPr lang="en-US" altLang="ko-KR" dirty="0"/>
              <a:t>O (219 mg, 1 mmol) and dippH</a:t>
            </a:r>
            <a:r>
              <a:rPr lang="en-US" altLang="ko-KR" baseline="-25000" dirty="0"/>
              <a:t>2 </a:t>
            </a:r>
            <a:r>
              <a:rPr lang="en-US" altLang="ko-KR" dirty="0"/>
              <a:t>(diisopropylphenyl ester of phosphoric acid) (258 mg, 1mmol) were mixed in methanol (30 mL) and warmed to get a clear solution. The reaction mixture was filtered, concentrated, and left overnight to yield a precipitate of </a:t>
            </a:r>
            <a:r>
              <a:rPr lang="en-US" altLang="ko-KR" b="1" dirty="0"/>
              <a:t>1 </a:t>
            </a:r>
            <a:r>
              <a:rPr lang="en-US" altLang="ko-KR" dirty="0"/>
              <a:t>(0.3 g, 85%)</a:t>
            </a:r>
          </a:p>
        </p:txBody>
      </p:sp>
      <p:sp>
        <p:nvSpPr>
          <p:cNvPr id="14" name="TextBox 13">
            <a:extLst>
              <a:ext uri="{FF2B5EF4-FFF2-40B4-BE49-F238E27FC236}">
                <a16:creationId xmlns:a16="http://schemas.microsoft.com/office/drawing/2014/main" id="{45B08E63-86F1-6457-05D5-E32C750482E1}"/>
              </a:ext>
            </a:extLst>
          </p:cNvPr>
          <p:cNvSpPr txBox="1"/>
          <p:nvPr/>
        </p:nvSpPr>
        <p:spPr>
          <a:xfrm>
            <a:off x="370624" y="4805864"/>
            <a:ext cx="11592776" cy="923330"/>
          </a:xfrm>
          <a:prstGeom prst="rect">
            <a:avLst/>
          </a:prstGeom>
          <a:noFill/>
        </p:spPr>
        <p:txBody>
          <a:bodyPr wrap="square">
            <a:spAutoFit/>
          </a:bodyPr>
          <a:lstStyle/>
          <a:p>
            <a:r>
              <a:rPr lang="en-US" altLang="ko-KR" sz="1800" b="1" dirty="0"/>
              <a:t>[Characterization]</a:t>
            </a:r>
          </a:p>
          <a:p>
            <a:r>
              <a:rPr lang="ko-KR" altLang="en-US" sz="1800" baseline="30000" dirty="0"/>
              <a:t>1</a:t>
            </a:r>
            <a:r>
              <a:rPr lang="ko-KR" altLang="en-US" sz="1800" dirty="0"/>
              <a:t>H NMR ([D</a:t>
            </a:r>
            <a:r>
              <a:rPr lang="ko-KR" altLang="en-US" sz="1800" baseline="-25000" dirty="0"/>
              <a:t>6</a:t>
            </a:r>
            <a:r>
              <a:rPr lang="ko-KR" altLang="en-US" sz="1800" dirty="0"/>
              <a:t>]</a:t>
            </a:r>
            <a:r>
              <a:rPr lang="ko-KR" altLang="en-US" sz="1800" dirty="0" err="1"/>
              <a:t>acetone</a:t>
            </a:r>
            <a:r>
              <a:rPr lang="ko-KR" altLang="en-US" sz="1800" dirty="0"/>
              <a:t>, 300 </a:t>
            </a:r>
            <a:r>
              <a:rPr lang="ko-KR" altLang="en-US" sz="1800" dirty="0" err="1"/>
              <a:t>MHz</a:t>
            </a:r>
            <a:r>
              <a:rPr lang="ko-KR" altLang="en-US" sz="1800" dirty="0"/>
              <a:t>):</a:t>
            </a:r>
            <a:r>
              <a:rPr lang="ko-KR" altLang="en-US" sz="1800" dirty="0" err="1"/>
              <a:t>d</a:t>
            </a:r>
            <a:r>
              <a:rPr lang="ko-KR" altLang="en-US" sz="1800" dirty="0"/>
              <a:t>=7.02 (</a:t>
            </a:r>
            <a:r>
              <a:rPr lang="ko-KR" altLang="en-US" sz="1800" dirty="0" err="1"/>
              <a:t>s</a:t>
            </a:r>
            <a:r>
              <a:rPr lang="ko-KR" altLang="en-US" sz="1800" dirty="0"/>
              <a:t>, 12H; </a:t>
            </a:r>
            <a:r>
              <a:rPr lang="ko-KR" altLang="en-US" sz="1800" dirty="0" err="1"/>
              <a:t>Ar</a:t>
            </a:r>
            <a:r>
              <a:rPr lang="ko-KR" altLang="en-US" sz="1800" dirty="0"/>
              <a:t>), 3.77 (</a:t>
            </a:r>
            <a:r>
              <a:rPr lang="ko-KR" altLang="en-US" sz="1800" dirty="0" err="1"/>
              <a:t>septet</a:t>
            </a:r>
            <a:r>
              <a:rPr lang="ko-KR" altLang="en-US" sz="1800" dirty="0"/>
              <a:t>,</a:t>
            </a:r>
            <a:r>
              <a:rPr lang="en-US" altLang="ko-KR" baseline="30000" dirty="0"/>
              <a:t>3</a:t>
            </a:r>
            <a:r>
              <a:rPr lang="ko-KR" altLang="en-US" sz="1800" dirty="0" err="1"/>
              <a:t>J</a:t>
            </a:r>
            <a:r>
              <a:rPr lang="ko-KR" altLang="en-US" sz="1800" dirty="0"/>
              <a:t> (H,H)=6.9 </a:t>
            </a:r>
            <a:r>
              <a:rPr lang="ko-KR" altLang="en-US" sz="1800" dirty="0" err="1"/>
              <a:t>Hz</a:t>
            </a:r>
            <a:r>
              <a:rPr lang="ko-KR" altLang="en-US" sz="1800" dirty="0"/>
              <a:t>, 8H;iPr-CH), 3.65(</a:t>
            </a:r>
            <a:r>
              <a:rPr lang="ko-KR" altLang="en-US" sz="1800" dirty="0" err="1"/>
              <a:t>br</a:t>
            </a:r>
            <a:r>
              <a:rPr lang="ko-KR" altLang="en-US" sz="1800" dirty="0"/>
              <a:t>, 4H; OH), 3.30 (</a:t>
            </a:r>
            <a:r>
              <a:rPr lang="ko-KR" altLang="en-US" sz="1800" dirty="0" err="1"/>
              <a:t>s</a:t>
            </a:r>
            <a:r>
              <a:rPr lang="ko-KR" altLang="en-US" sz="1800" dirty="0"/>
              <a:t>, 12H; CH3), 1.11 </a:t>
            </a:r>
            <a:r>
              <a:rPr lang="ko-KR" altLang="en-US" sz="1800" dirty="0" err="1"/>
              <a:t>ppm</a:t>
            </a:r>
            <a:r>
              <a:rPr lang="ko-KR" altLang="en-US" sz="1800" dirty="0"/>
              <a:t> (</a:t>
            </a:r>
            <a:r>
              <a:rPr lang="ko-KR" altLang="en-US" sz="1800" dirty="0" err="1"/>
              <a:t>d</a:t>
            </a:r>
            <a:r>
              <a:rPr lang="ko-KR" altLang="en-US" sz="1800" dirty="0"/>
              <a:t>, 48H;iPr-CH3);</a:t>
            </a:r>
            <a:r>
              <a:rPr lang="ko-KR" altLang="en-US" sz="1800" baseline="30000" dirty="0"/>
              <a:t>31</a:t>
            </a:r>
            <a:r>
              <a:rPr lang="ko-KR" altLang="en-US" sz="1800" dirty="0"/>
              <a:t>P NMR([D</a:t>
            </a:r>
            <a:r>
              <a:rPr lang="ko-KR" altLang="en-US" sz="1800" baseline="-25000" dirty="0"/>
              <a:t>6</a:t>
            </a:r>
            <a:r>
              <a:rPr lang="ko-KR" altLang="en-US" sz="1800" dirty="0"/>
              <a:t>]</a:t>
            </a:r>
            <a:r>
              <a:rPr lang="ko-KR" altLang="en-US" sz="1800" dirty="0" err="1"/>
              <a:t>acetone</a:t>
            </a:r>
            <a:r>
              <a:rPr lang="ko-KR" altLang="en-US" sz="1800" dirty="0"/>
              <a:t>, 121 </a:t>
            </a:r>
            <a:r>
              <a:rPr lang="ko-KR" altLang="en-US" sz="1800" dirty="0" err="1"/>
              <a:t>MHz</a:t>
            </a:r>
            <a:r>
              <a:rPr lang="ko-KR" altLang="en-US" sz="1800" dirty="0"/>
              <a:t>):</a:t>
            </a:r>
            <a:r>
              <a:rPr lang="ko-KR" altLang="en-US" sz="1800" dirty="0" err="1"/>
              <a:t>d</a:t>
            </a:r>
            <a:r>
              <a:rPr lang="ko-KR" altLang="en-US" sz="1800" dirty="0"/>
              <a:t>=4.5 </a:t>
            </a:r>
            <a:r>
              <a:rPr lang="ko-KR" altLang="en-US" sz="1800" dirty="0" err="1"/>
              <a:t>ppm</a:t>
            </a:r>
            <a:r>
              <a:rPr lang="ko-KR" altLang="en-US" sz="1800" dirty="0"/>
              <a:t>;</a:t>
            </a:r>
            <a:endParaRPr lang="ko-KR" altLang="en-US" dirty="0"/>
          </a:p>
        </p:txBody>
      </p:sp>
      <p:sp>
        <p:nvSpPr>
          <p:cNvPr id="4" name="Rectangle 13">
            <a:extLst>
              <a:ext uri="{FF2B5EF4-FFF2-40B4-BE49-F238E27FC236}">
                <a16:creationId xmlns:a16="http://schemas.microsoft.com/office/drawing/2014/main" id="{8C1608F0-D268-2D7F-228F-46A2C3A7E9EE}"/>
              </a:ext>
            </a:extLst>
          </p:cNvPr>
          <p:cNvSpPr/>
          <p:nvPr/>
        </p:nvSpPr>
        <p:spPr bwMode="auto">
          <a:xfrm>
            <a:off x="68785" y="61691"/>
            <a:ext cx="135550" cy="707886"/>
          </a:xfrm>
          <a:prstGeom prst="rect">
            <a:avLst/>
          </a:prstGeom>
          <a:solidFill>
            <a:srgbClr val="870023"/>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sp>
        <p:nvSpPr>
          <p:cNvPr id="18" name="TextBox 17">
            <a:extLst>
              <a:ext uri="{FF2B5EF4-FFF2-40B4-BE49-F238E27FC236}">
                <a16:creationId xmlns:a16="http://schemas.microsoft.com/office/drawing/2014/main" id="{21F27B46-4273-BA53-619B-97164B959BA9}"/>
              </a:ext>
            </a:extLst>
          </p:cNvPr>
          <p:cNvSpPr txBox="1"/>
          <p:nvPr/>
        </p:nvSpPr>
        <p:spPr>
          <a:xfrm>
            <a:off x="204335" y="855309"/>
            <a:ext cx="5082040" cy="400110"/>
          </a:xfrm>
          <a:prstGeom prst="rect">
            <a:avLst/>
          </a:prstGeom>
          <a:noFill/>
        </p:spPr>
        <p:txBody>
          <a:bodyPr wrap="square" rtlCol="0">
            <a:spAutoFit/>
          </a:bodyPr>
          <a:lstStyle/>
          <a:p>
            <a:pPr marL="342900" indent="-342900">
              <a:buFont typeface="Wingdings" panose="05000000000000000000" pitchFamily="2" charset="2"/>
              <a:buChar char="§"/>
            </a:pPr>
            <a:r>
              <a:rPr lang="en-US" altLang="ko-KR" sz="2000" b="1" dirty="0">
                <a:solidFill>
                  <a:srgbClr val="870023"/>
                </a:solidFill>
                <a:latin typeface="Arial" panose="020B0604020202020204" pitchFamily="34" charset="0"/>
                <a:cs typeface="Arial" panose="020B0604020202020204" pitchFamily="34" charset="0"/>
              </a:rPr>
              <a:t>Synthesis #3</a:t>
            </a:r>
            <a:endParaRPr lang="ko-KR" altLang="en-US" sz="2000" b="1" dirty="0">
              <a:solidFill>
                <a:srgbClr val="870023"/>
              </a:solidFill>
              <a:latin typeface="Arial" panose="020B0604020202020204" pitchFamily="34" charset="0"/>
              <a:cs typeface="Arial" panose="020B0604020202020204" pitchFamily="34" charset="0"/>
            </a:endParaRPr>
          </a:p>
        </p:txBody>
      </p:sp>
      <p:sp>
        <p:nvSpPr>
          <p:cNvPr id="19" name="TextBox 18">
            <a:extLst>
              <a:ext uri="{FF2B5EF4-FFF2-40B4-BE49-F238E27FC236}">
                <a16:creationId xmlns:a16="http://schemas.microsoft.com/office/drawing/2014/main" id="{BFFE89EA-F457-0596-E0FC-3BB1C55735A7}"/>
              </a:ext>
            </a:extLst>
          </p:cNvPr>
          <p:cNvSpPr txBox="1"/>
          <p:nvPr/>
        </p:nvSpPr>
        <p:spPr>
          <a:xfrm>
            <a:off x="270544" y="184801"/>
            <a:ext cx="2381545" cy="461665"/>
          </a:xfrm>
          <a:prstGeom prst="rect">
            <a:avLst/>
          </a:prstGeom>
          <a:noFill/>
        </p:spPr>
        <p:txBody>
          <a:bodyPr wrap="square">
            <a:spAutoFit/>
          </a:bodyPr>
          <a:lstStyle/>
          <a:p>
            <a:r>
              <a:rPr lang="en-US" altLang="ko-KR" sz="2400" b="1" i="1" dirty="0">
                <a:latin typeface="Arial" panose="020B0604020202020204" pitchFamily="34" charset="0"/>
                <a:cs typeface="Arial" panose="020B0604020202020204" pitchFamily="34" charset="0"/>
              </a:rPr>
              <a:t>1. Research</a:t>
            </a:r>
            <a:endParaRPr lang="ko-KR" altLang="en-US" sz="2400" dirty="0"/>
          </a:p>
        </p:txBody>
      </p:sp>
      <p:sp>
        <p:nvSpPr>
          <p:cNvPr id="22" name="TextBox 21">
            <a:extLst>
              <a:ext uri="{FF2B5EF4-FFF2-40B4-BE49-F238E27FC236}">
                <a16:creationId xmlns:a16="http://schemas.microsoft.com/office/drawing/2014/main" id="{2736B8C0-FE1A-CD81-B727-D5C5FC04FA91}"/>
              </a:ext>
            </a:extLst>
          </p:cNvPr>
          <p:cNvSpPr txBox="1"/>
          <p:nvPr/>
        </p:nvSpPr>
        <p:spPr>
          <a:xfrm>
            <a:off x="370624" y="5729194"/>
            <a:ext cx="10970476" cy="646331"/>
          </a:xfrm>
          <a:prstGeom prst="rect">
            <a:avLst/>
          </a:prstGeom>
          <a:noFill/>
        </p:spPr>
        <p:txBody>
          <a:bodyPr wrap="square">
            <a:spAutoFit/>
          </a:bodyPr>
          <a:lstStyle/>
          <a:p>
            <a:r>
              <a:rPr lang="en-US" altLang="ko-KR" b="1" dirty="0"/>
              <a:t>[Properties]</a:t>
            </a:r>
          </a:p>
          <a:p>
            <a:r>
              <a:rPr lang="en-US" altLang="ko-KR" dirty="0" err="1"/>
              <a:t>M.p</a:t>
            </a:r>
            <a:r>
              <a:rPr lang="en-US" altLang="ko-KR" dirty="0"/>
              <a:t> &gt; 275</a:t>
            </a:r>
            <a:r>
              <a:rPr lang="en-US" altLang="ko-KR" baseline="-25000" dirty="0"/>
              <a:t> </a:t>
            </a:r>
            <a:r>
              <a:rPr lang="en-US" altLang="ko-KR" dirty="0">
                <a:latin typeface="맑은 고딕" panose="020B0503020000020004" pitchFamily="50" charset="-127"/>
                <a:ea typeface="맑은 고딕" panose="020B0503020000020004" pitchFamily="50" charset="-127"/>
              </a:rPr>
              <a:t>℃</a:t>
            </a:r>
            <a:r>
              <a:rPr lang="en-US" altLang="ko-KR" dirty="0"/>
              <a:t>, TGA: Temperature range (%</a:t>
            </a:r>
            <a:r>
              <a:rPr lang="en-US" altLang="ko-KR" dirty="0" err="1"/>
              <a:t>wt</a:t>
            </a:r>
            <a:r>
              <a:rPr lang="en-US" altLang="ko-KR" dirty="0"/>
              <a:t> loss) : 10-206</a:t>
            </a:r>
            <a:r>
              <a:rPr lang="en-US" altLang="ko-KR" dirty="0">
                <a:latin typeface="맑은 고딕" panose="020B0503020000020004" pitchFamily="50" charset="-127"/>
                <a:ea typeface="맑은 고딕" panose="020B0503020000020004" pitchFamily="50" charset="-127"/>
              </a:rPr>
              <a:t>℃ </a:t>
            </a:r>
            <a:r>
              <a:rPr lang="en-US" altLang="ko-KR" dirty="0"/>
              <a:t>(9.5), 206-600</a:t>
            </a:r>
            <a:r>
              <a:rPr lang="en-US" altLang="ko-KR" dirty="0">
                <a:latin typeface="맑은 고딕" panose="020B0503020000020004" pitchFamily="50" charset="-127"/>
                <a:ea typeface="맑은 고딕" panose="020B0503020000020004" pitchFamily="50" charset="-127"/>
              </a:rPr>
              <a:t>℃</a:t>
            </a:r>
            <a:r>
              <a:rPr lang="en-US" altLang="ko-KR" dirty="0"/>
              <a:t> (45.1)</a:t>
            </a:r>
            <a:endParaRPr lang="ko-KR" altLang="en-US" dirty="0"/>
          </a:p>
        </p:txBody>
      </p:sp>
      <p:grpSp>
        <p:nvGrpSpPr>
          <p:cNvPr id="15" name="그룹 14">
            <a:extLst>
              <a:ext uri="{FF2B5EF4-FFF2-40B4-BE49-F238E27FC236}">
                <a16:creationId xmlns:a16="http://schemas.microsoft.com/office/drawing/2014/main" id="{F0B3AB32-8C0A-EE2E-D2AE-F043D92EB9EA}"/>
              </a:ext>
            </a:extLst>
          </p:cNvPr>
          <p:cNvGrpSpPr/>
          <p:nvPr/>
        </p:nvGrpSpPr>
        <p:grpSpPr>
          <a:xfrm>
            <a:off x="1279162" y="1255419"/>
            <a:ext cx="6592628" cy="2078104"/>
            <a:chOff x="538183" y="1211094"/>
            <a:chExt cx="6592628" cy="2078104"/>
          </a:xfrm>
        </p:grpSpPr>
        <p:grpSp>
          <p:nvGrpSpPr>
            <p:cNvPr id="3" name="그룹 2">
              <a:extLst>
                <a:ext uri="{FF2B5EF4-FFF2-40B4-BE49-F238E27FC236}">
                  <a16:creationId xmlns:a16="http://schemas.microsoft.com/office/drawing/2014/main" id="{B7F3AD1F-367E-4CDB-9E85-FFB231B69994}"/>
                </a:ext>
              </a:extLst>
            </p:cNvPr>
            <p:cNvGrpSpPr/>
            <p:nvPr/>
          </p:nvGrpSpPr>
          <p:grpSpPr>
            <a:xfrm>
              <a:off x="538183" y="1211094"/>
              <a:ext cx="6592628" cy="2078104"/>
              <a:chOff x="2668818" y="1009045"/>
              <a:chExt cx="6592628" cy="2078104"/>
            </a:xfrm>
          </p:grpSpPr>
          <p:grpSp>
            <p:nvGrpSpPr>
              <p:cNvPr id="2" name="그룹 1">
                <a:extLst>
                  <a:ext uri="{FF2B5EF4-FFF2-40B4-BE49-F238E27FC236}">
                    <a16:creationId xmlns:a16="http://schemas.microsoft.com/office/drawing/2014/main" id="{FE8FA99C-31DA-2700-98A2-E75CFFF789CC}"/>
                  </a:ext>
                </a:extLst>
              </p:cNvPr>
              <p:cNvGrpSpPr/>
              <p:nvPr/>
            </p:nvGrpSpPr>
            <p:grpSpPr>
              <a:xfrm>
                <a:off x="2668818" y="1785602"/>
                <a:ext cx="4446416" cy="950390"/>
                <a:chOff x="2668818" y="1785602"/>
                <a:chExt cx="4446416" cy="950390"/>
              </a:xfrm>
            </p:grpSpPr>
            <p:graphicFrame>
              <p:nvGraphicFramePr>
                <p:cNvPr id="6" name="개체 5">
                  <a:extLst>
                    <a:ext uri="{FF2B5EF4-FFF2-40B4-BE49-F238E27FC236}">
                      <a16:creationId xmlns:a16="http://schemas.microsoft.com/office/drawing/2014/main" id="{BBACF98F-62D6-C04F-5D08-57108C5BF369}"/>
                    </a:ext>
                  </a:extLst>
                </p:cNvPr>
                <p:cNvGraphicFramePr>
                  <a:graphicFrameLocks noChangeAspect="1"/>
                </p:cNvGraphicFramePr>
                <p:nvPr>
                  <p:extLst>
                    <p:ext uri="{D42A27DB-BD31-4B8C-83A1-F6EECF244321}">
                      <p14:modId xmlns:p14="http://schemas.microsoft.com/office/powerpoint/2010/main" val="1413923681"/>
                    </p:ext>
                  </p:extLst>
                </p:nvPr>
              </p:nvGraphicFramePr>
              <p:xfrm>
                <a:off x="2668818" y="1867186"/>
                <a:ext cx="1373415" cy="868806"/>
              </p:xfrm>
              <a:graphic>
                <a:graphicData uri="http://schemas.openxmlformats.org/presentationml/2006/ole">
                  <mc:AlternateContent xmlns:mc="http://schemas.openxmlformats.org/markup-compatibility/2006">
                    <mc:Choice xmlns:v="urn:schemas-microsoft-com:vml" Requires="v">
                      <p:oleObj name="CS ChemDraw Drawing" r:id="rId2" imgW="993267" imgH="629031" progId="ChemDraw.Document.6.0">
                        <p:embed/>
                      </p:oleObj>
                    </mc:Choice>
                    <mc:Fallback>
                      <p:oleObj name="CS ChemDraw Drawing" r:id="rId2" imgW="993267" imgH="629031" progId="ChemDraw.Document.6.0">
                        <p:embed/>
                        <p:pic>
                          <p:nvPicPr>
                            <p:cNvPr id="6" name="개체 5">
                              <a:extLst>
                                <a:ext uri="{FF2B5EF4-FFF2-40B4-BE49-F238E27FC236}">
                                  <a16:creationId xmlns:a16="http://schemas.microsoft.com/office/drawing/2014/main" id="{BBACF98F-62D6-C04F-5D08-57108C5BF369}"/>
                                </a:ext>
                              </a:extLst>
                            </p:cNvPr>
                            <p:cNvPicPr/>
                            <p:nvPr/>
                          </p:nvPicPr>
                          <p:blipFill>
                            <a:blip r:embed="rId3"/>
                            <a:stretch>
                              <a:fillRect/>
                            </a:stretch>
                          </p:blipFill>
                          <p:spPr>
                            <a:xfrm>
                              <a:off x="2668818" y="1867186"/>
                              <a:ext cx="1373415" cy="868806"/>
                            </a:xfrm>
                            <a:prstGeom prst="rect">
                              <a:avLst/>
                            </a:prstGeom>
                          </p:spPr>
                        </p:pic>
                      </p:oleObj>
                    </mc:Fallback>
                  </mc:AlternateContent>
                </a:graphicData>
              </a:graphic>
            </p:graphicFrame>
            <p:graphicFrame>
              <p:nvGraphicFramePr>
                <p:cNvPr id="7" name="개체 6">
                  <a:extLst>
                    <a:ext uri="{FF2B5EF4-FFF2-40B4-BE49-F238E27FC236}">
                      <a16:creationId xmlns:a16="http://schemas.microsoft.com/office/drawing/2014/main" id="{4A984802-3231-8C38-DA7B-2B2C6AFB6FEE}"/>
                    </a:ext>
                  </a:extLst>
                </p:cNvPr>
                <p:cNvGraphicFramePr>
                  <a:graphicFrameLocks noChangeAspect="1"/>
                </p:cNvGraphicFramePr>
                <p:nvPr/>
              </p:nvGraphicFramePr>
              <p:xfrm>
                <a:off x="4817552" y="1871789"/>
                <a:ext cx="884164" cy="693289"/>
              </p:xfrm>
              <a:graphic>
                <a:graphicData uri="http://schemas.openxmlformats.org/presentationml/2006/ole">
                  <mc:AlternateContent xmlns:mc="http://schemas.openxmlformats.org/markup-compatibility/2006">
                    <mc:Choice xmlns:v="urn:schemas-microsoft-com:vml" Requires="v">
                      <p:oleObj name="CS ChemDraw Drawing" r:id="rId4" imgW="639699" imgH="501015" progId="ChemDraw.Document.6.0">
                        <p:embed/>
                      </p:oleObj>
                    </mc:Choice>
                    <mc:Fallback>
                      <p:oleObj name="CS ChemDraw Drawing" r:id="rId4" imgW="639699" imgH="501015" progId="ChemDraw.Document.6.0">
                        <p:embed/>
                        <p:pic>
                          <p:nvPicPr>
                            <p:cNvPr id="7" name="개체 6">
                              <a:extLst>
                                <a:ext uri="{FF2B5EF4-FFF2-40B4-BE49-F238E27FC236}">
                                  <a16:creationId xmlns:a16="http://schemas.microsoft.com/office/drawing/2014/main" id="{4A984802-3231-8C38-DA7B-2B2C6AFB6FEE}"/>
                                </a:ext>
                              </a:extLst>
                            </p:cNvPr>
                            <p:cNvPicPr/>
                            <p:nvPr/>
                          </p:nvPicPr>
                          <p:blipFill>
                            <a:blip r:embed="rId5"/>
                            <a:stretch>
                              <a:fillRect/>
                            </a:stretch>
                          </p:blipFill>
                          <p:spPr>
                            <a:xfrm>
                              <a:off x="4817552" y="1871789"/>
                              <a:ext cx="884164" cy="693289"/>
                            </a:xfrm>
                            <a:prstGeom prst="rect">
                              <a:avLst/>
                            </a:prstGeom>
                          </p:spPr>
                        </p:pic>
                      </p:oleObj>
                    </mc:Fallback>
                  </mc:AlternateContent>
                </a:graphicData>
              </a:graphic>
            </p:graphicFrame>
            <p:cxnSp>
              <p:nvCxnSpPr>
                <p:cNvPr id="9" name="직선 화살표 연결선 8">
                  <a:extLst>
                    <a:ext uri="{FF2B5EF4-FFF2-40B4-BE49-F238E27FC236}">
                      <a16:creationId xmlns:a16="http://schemas.microsoft.com/office/drawing/2014/main" id="{DBC9E7CF-E1D4-AA5E-2312-E698B9E9F326}"/>
                    </a:ext>
                  </a:extLst>
                </p:cNvPr>
                <p:cNvCxnSpPr/>
                <p:nvPr/>
              </p:nvCxnSpPr>
              <p:spPr>
                <a:xfrm>
                  <a:off x="6023553" y="2218434"/>
                  <a:ext cx="1091681"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0" name="TextBox 9">
                  <a:extLst>
                    <a:ext uri="{FF2B5EF4-FFF2-40B4-BE49-F238E27FC236}">
                      <a16:creationId xmlns:a16="http://schemas.microsoft.com/office/drawing/2014/main" id="{EF02D530-C584-BC3D-5500-22E35211EC4E}"/>
                    </a:ext>
                  </a:extLst>
                </p:cNvPr>
                <p:cNvSpPr txBox="1"/>
                <p:nvPr/>
              </p:nvSpPr>
              <p:spPr>
                <a:xfrm>
                  <a:off x="5838835" y="1785602"/>
                  <a:ext cx="1276399" cy="369332"/>
                </a:xfrm>
                <a:prstGeom prst="rect">
                  <a:avLst/>
                </a:prstGeom>
                <a:noFill/>
              </p:spPr>
              <p:txBody>
                <a:bodyPr wrap="square" rtlCol="0">
                  <a:spAutoFit/>
                </a:bodyPr>
                <a:lstStyle/>
                <a:p>
                  <a:pPr algn="ctr"/>
                  <a:r>
                    <a:rPr lang="en-US" altLang="ko-KR" dirty="0"/>
                    <a:t>MeOH</a:t>
                  </a:r>
                  <a:endParaRPr lang="ko-KR" altLang="en-US" dirty="0"/>
                </a:p>
              </p:txBody>
            </p:sp>
          </p:grpSp>
          <p:grpSp>
            <p:nvGrpSpPr>
              <p:cNvPr id="13" name="그룹 12">
                <a:extLst>
                  <a:ext uri="{FF2B5EF4-FFF2-40B4-BE49-F238E27FC236}">
                    <a16:creationId xmlns:a16="http://schemas.microsoft.com/office/drawing/2014/main" id="{19846E6E-240A-1269-D0F7-ECA1A9A88CC7}"/>
                  </a:ext>
                </a:extLst>
              </p:cNvPr>
              <p:cNvGrpSpPr/>
              <p:nvPr/>
            </p:nvGrpSpPr>
            <p:grpSpPr>
              <a:xfrm>
                <a:off x="7252353" y="1009045"/>
                <a:ext cx="2009093" cy="2078104"/>
                <a:chOff x="6349772" y="2315361"/>
                <a:chExt cx="2522529" cy="2611202"/>
              </a:xfrm>
            </p:grpSpPr>
            <p:pic>
              <p:nvPicPr>
                <p:cNvPr id="5" name="그림 4">
                  <a:extLst>
                    <a:ext uri="{FF2B5EF4-FFF2-40B4-BE49-F238E27FC236}">
                      <a16:creationId xmlns:a16="http://schemas.microsoft.com/office/drawing/2014/main" id="{840AB68C-1443-FBB0-57FF-721BA494B198}"/>
                    </a:ext>
                  </a:extLst>
                </p:cNvPr>
                <p:cNvPicPr>
                  <a:picLocks noChangeAspect="1"/>
                </p:cNvPicPr>
                <p:nvPr/>
              </p:nvPicPr>
              <p:blipFill rotWithShape="1">
                <a:blip r:embed="rId6"/>
                <a:srcRect t="40036"/>
                <a:stretch/>
              </p:blipFill>
              <p:spPr>
                <a:xfrm>
                  <a:off x="6349772" y="2483141"/>
                  <a:ext cx="2522529" cy="2443422"/>
                </a:xfrm>
                <a:prstGeom prst="rect">
                  <a:avLst/>
                </a:prstGeom>
              </p:spPr>
            </p:pic>
            <p:sp>
              <p:nvSpPr>
                <p:cNvPr id="12" name="직사각형 11">
                  <a:extLst>
                    <a:ext uri="{FF2B5EF4-FFF2-40B4-BE49-F238E27FC236}">
                      <a16:creationId xmlns:a16="http://schemas.microsoft.com/office/drawing/2014/main" id="{5EAE9BBA-7967-45ED-166E-5631D0C0068C}"/>
                    </a:ext>
                  </a:extLst>
                </p:cNvPr>
                <p:cNvSpPr/>
                <p:nvPr/>
              </p:nvSpPr>
              <p:spPr>
                <a:xfrm>
                  <a:off x="7600426" y="2315361"/>
                  <a:ext cx="310392" cy="536896"/>
                </a:xfrm>
                <a:prstGeom prst="rect">
                  <a:avLst/>
                </a:prstGeom>
                <a:ln>
                  <a:solidFill>
                    <a:schemeClr val="bg1"/>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ko-KR" altLang="en-US"/>
                </a:p>
              </p:txBody>
            </p:sp>
          </p:grpSp>
        </p:grpSp>
        <p:sp>
          <p:nvSpPr>
            <p:cNvPr id="11" name="TextBox 10">
              <a:extLst>
                <a:ext uri="{FF2B5EF4-FFF2-40B4-BE49-F238E27FC236}">
                  <a16:creationId xmlns:a16="http://schemas.microsoft.com/office/drawing/2014/main" id="{F1AF3421-1E90-FBCC-9AE5-18C64770A3B2}"/>
                </a:ext>
              </a:extLst>
            </p:cNvPr>
            <p:cNvSpPr txBox="1"/>
            <p:nvPr/>
          </p:nvSpPr>
          <p:spPr>
            <a:xfrm>
              <a:off x="2125972" y="2242077"/>
              <a:ext cx="346570" cy="369332"/>
            </a:xfrm>
            <a:prstGeom prst="rect">
              <a:avLst/>
            </a:prstGeom>
            <a:noFill/>
          </p:spPr>
          <p:txBody>
            <a:bodyPr wrap="none" rtlCol="0">
              <a:spAutoFit/>
            </a:bodyPr>
            <a:lstStyle/>
            <a:p>
              <a:r>
                <a:rPr lang="en-US" altLang="ko-KR" dirty="0"/>
                <a:t>+</a:t>
              </a:r>
              <a:endParaRPr lang="ko-KR" altLang="en-US" dirty="0"/>
            </a:p>
          </p:txBody>
        </p:sp>
      </p:grpSp>
      <p:sp>
        <p:nvSpPr>
          <p:cNvPr id="17" name="TextBox 16">
            <a:extLst>
              <a:ext uri="{FF2B5EF4-FFF2-40B4-BE49-F238E27FC236}">
                <a16:creationId xmlns:a16="http://schemas.microsoft.com/office/drawing/2014/main" id="{0510E662-F74C-D42A-29D9-EBDC840D460E}"/>
              </a:ext>
            </a:extLst>
          </p:cNvPr>
          <p:cNvSpPr txBox="1"/>
          <p:nvPr/>
        </p:nvSpPr>
        <p:spPr>
          <a:xfrm>
            <a:off x="8599852" y="2009403"/>
            <a:ext cx="2009093" cy="646331"/>
          </a:xfrm>
          <a:prstGeom prst="rect">
            <a:avLst/>
          </a:prstGeom>
          <a:noFill/>
        </p:spPr>
        <p:txBody>
          <a:bodyPr wrap="square">
            <a:spAutoFit/>
          </a:bodyPr>
          <a:lstStyle/>
          <a:p>
            <a:pPr algn="ctr"/>
            <a:r>
              <a:rPr lang="en-US" altLang="ko-KR" i="1" dirty="0"/>
              <a:t>Mild</a:t>
            </a:r>
            <a:r>
              <a:rPr lang="ko-KR" altLang="en-US" i="1" dirty="0"/>
              <a:t> </a:t>
            </a:r>
            <a:r>
              <a:rPr lang="en-US" altLang="ko-KR" i="1" dirty="0"/>
              <a:t>condition</a:t>
            </a:r>
          </a:p>
          <a:p>
            <a:pPr algn="ctr"/>
            <a:r>
              <a:rPr lang="en-US" altLang="ko-KR" i="1" dirty="0"/>
              <a:t>Simple synthesis</a:t>
            </a:r>
          </a:p>
        </p:txBody>
      </p:sp>
    </p:spTree>
    <p:extLst>
      <p:ext uri="{BB962C8B-B14F-4D97-AF65-F5344CB8AC3E}">
        <p14:creationId xmlns:p14="http://schemas.microsoft.com/office/powerpoint/2010/main" val="3155233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그림 31">
            <a:extLst>
              <a:ext uri="{FF2B5EF4-FFF2-40B4-BE49-F238E27FC236}">
                <a16:creationId xmlns:a16="http://schemas.microsoft.com/office/drawing/2014/main" id="{956485D7-6C3C-11DE-5F2F-98A8DDBF676E}"/>
              </a:ext>
            </a:extLst>
          </p:cNvPr>
          <p:cNvPicPr>
            <a:picLocks noChangeAspect="1"/>
          </p:cNvPicPr>
          <p:nvPr/>
        </p:nvPicPr>
        <p:blipFill>
          <a:blip r:embed="rId3"/>
          <a:stretch>
            <a:fillRect/>
          </a:stretch>
        </p:blipFill>
        <p:spPr>
          <a:xfrm>
            <a:off x="756019" y="1233732"/>
            <a:ext cx="10821985" cy="2471162"/>
          </a:xfrm>
          <a:prstGeom prst="rect">
            <a:avLst/>
          </a:prstGeom>
        </p:spPr>
      </p:pic>
      <p:sp>
        <p:nvSpPr>
          <p:cNvPr id="21" name="TextBox 20">
            <a:extLst>
              <a:ext uri="{FF2B5EF4-FFF2-40B4-BE49-F238E27FC236}">
                <a16:creationId xmlns:a16="http://schemas.microsoft.com/office/drawing/2014/main" id="{36B74D82-E0C9-3990-98F6-1BEB48091E96}"/>
              </a:ext>
            </a:extLst>
          </p:cNvPr>
          <p:cNvSpPr txBox="1"/>
          <p:nvPr/>
        </p:nvSpPr>
        <p:spPr>
          <a:xfrm>
            <a:off x="5286375" y="6484447"/>
            <a:ext cx="6905625" cy="307777"/>
          </a:xfrm>
          <a:prstGeom prst="rect">
            <a:avLst/>
          </a:prstGeom>
          <a:noFill/>
        </p:spPr>
        <p:txBody>
          <a:bodyPr wrap="square">
            <a:spAutoFit/>
          </a:bodyPr>
          <a:lstStyle/>
          <a:p>
            <a:pPr algn="r"/>
            <a:r>
              <a:rPr lang="en-US" altLang="ko-KR" sz="1400" i="1" dirty="0"/>
              <a:t>Y. Hou et al. / Composites Science and Technology 152 (2017) 231-242</a:t>
            </a:r>
            <a:endParaRPr lang="ko-KR" altLang="en-US" sz="1400" dirty="0"/>
          </a:p>
        </p:txBody>
      </p:sp>
      <p:sp>
        <p:nvSpPr>
          <p:cNvPr id="8" name="TextBox 7">
            <a:extLst>
              <a:ext uri="{FF2B5EF4-FFF2-40B4-BE49-F238E27FC236}">
                <a16:creationId xmlns:a16="http://schemas.microsoft.com/office/drawing/2014/main" id="{5CB3354B-B944-875E-46CA-59154E83C323}"/>
              </a:ext>
            </a:extLst>
          </p:cNvPr>
          <p:cNvSpPr txBox="1"/>
          <p:nvPr/>
        </p:nvSpPr>
        <p:spPr>
          <a:xfrm>
            <a:off x="370624" y="3568802"/>
            <a:ext cx="11821376" cy="1754326"/>
          </a:xfrm>
          <a:prstGeom prst="rect">
            <a:avLst/>
          </a:prstGeom>
          <a:noFill/>
        </p:spPr>
        <p:txBody>
          <a:bodyPr wrap="square" rtlCol="0">
            <a:spAutoFit/>
          </a:bodyPr>
          <a:lstStyle/>
          <a:p>
            <a:r>
              <a:rPr lang="en-US" altLang="ko-KR" b="1" dirty="0"/>
              <a:t>[Procedure]</a:t>
            </a:r>
          </a:p>
          <a:p>
            <a:r>
              <a:rPr lang="en-US" altLang="ko-KR" dirty="0"/>
              <a:t>DAAPA : BPOD was added into PABA (molar ratio 2:1), dispersed in 1, 4-dioxane, dropwise at 80℃ under nitrogen atmosphere in 1,4-dioxane. Keep reaction at 80℃ for 0.5 h and cool down to room temperature. White precipitate was collected, washed by acetone, and dried at 50℃ overnight.</a:t>
            </a:r>
          </a:p>
          <a:p>
            <a:r>
              <a:rPr lang="en-US" altLang="ko-KR" dirty="0"/>
              <a:t>P-MOF : 0.1 M Co(NO</a:t>
            </a:r>
            <a:r>
              <a:rPr lang="en-US" altLang="ko-KR" baseline="-25000" dirty="0"/>
              <a:t>3</a:t>
            </a:r>
            <a:r>
              <a:rPr lang="en-US" altLang="ko-KR" dirty="0"/>
              <a:t>)</a:t>
            </a:r>
            <a:r>
              <a:rPr lang="en-US" altLang="ko-KR" baseline="-25000" dirty="0"/>
              <a:t>2</a:t>
            </a:r>
            <a:r>
              <a:rPr lang="en-US" altLang="ko-KR" dirty="0"/>
              <a:t>·6H</a:t>
            </a:r>
            <a:r>
              <a:rPr lang="en-US" altLang="ko-KR" baseline="-25000" dirty="0"/>
              <a:t>2</a:t>
            </a:r>
            <a:r>
              <a:rPr lang="en-US" altLang="ko-KR" dirty="0"/>
              <a:t>O methanol solution (10 mL) was poured into DAAPA (0.002 mol) dispersed 60 mL MeOH. The solution was transformed into 80mL autoclave and keep 160℃ for 12 h before cooling to RT.</a:t>
            </a:r>
          </a:p>
        </p:txBody>
      </p:sp>
      <p:sp>
        <p:nvSpPr>
          <p:cNvPr id="14" name="TextBox 13">
            <a:extLst>
              <a:ext uri="{FF2B5EF4-FFF2-40B4-BE49-F238E27FC236}">
                <a16:creationId xmlns:a16="http://schemas.microsoft.com/office/drawing/2014/main" id="{45B08E63-86F1-6457-05D5-E32C750482E1}"/>
              </a:ext>
            </a:extLst>
          </p:cNvPr>
          <p:cNvSpPr txBox="1"/>
          <p:nvPr/>
        </p:nvSpPr>
        <p:spPr>
          <a:xfrm>
            <a:off x="370624" y="5205914"/>
            <a:ext cx="11592776" cy="646331"/>
          </a:xfrm>
          <a:prstGeom prst="rect">
            <a:avLst/>
          </a:prstGeom>
          <a:noFill/>
        </p:spPr>
        <p:txBody>
          <a:bodyPr wrap="square">
            <a:spAutoFit/>
          </a:bodyPr>
          <a:lstStyle/>
          <a:p>
            <a:r>
              <a:rPr lang="en-US" altLang="ko-KR" sz="1800" b="1" dirty="0"/>
              <a:t>[Characterization]</a:t>
            </a:r>
          </a:p>
          <a:p>
            <a:r>
              <a:rPr lang="ko-KR" altLang="en-US" sz="1800" baseline="30000" dirty="0"/>
              <a:t>1</a:t>
            </a:r>
            <a:r>
              <a:rPr lang="ko-KR" altLang="en-US" sz="1800" dirty="0"/>
              <a:t>H NMR (</a:t>
            </a:r>
            <a:r>
              <a:rPr lang="en-US" altLang="ko-KR" sz="1800" dirty="0"/>
              <a:t>solvent peak 2.5 ppm, benzene : 6.75-8.25 ppm, carbonyl groups : 10.5 ppm</a:t>
            </a:r>
            <a:endParaRPr lang="ko-KR" altLang="en-US" dirty="0"/>
          </a:p>
        </p:txBody>
      </p:sp>
      <p:sp>
        <p:nvSpPr>
          <p:cNvPr id="4" name="Rectangle 13">
            <a:extLst>
              <a:ext uri="{FF2B5EF4-FFF2-40B4-BE49-F238E27FC236}">
                <a16:creationId xmlns:a16="http://schemas.microsoft.com/office/drawing/2014/main" id="{8C1608F0-D268-2D7F-228F-46A2C3A7E9EE}"/>
              </a:ext>
            </a:extLst>
          </p:cNvPr>
          <p:cNvSpPr/>
          <p:nvPr/>
        </p:nvSpPr>
        <p:spPr bwMode="auto">
          <a:xfrm>
            <a:off x="68785" y="61691"/>
            <a:ext cx="135550" cy="707886"/>
          </a:xfrm>
          <a:prstGeom prst="rect">
            <a:avLst/>
          </a:prstGeom>
          <a:solidFill>
            <a:srgbClr val="870023"/>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sp>
        <p:nvSpPr>
          <p:cNvPr id="18" name="TextBox 17">
            <a:extLst>
              <a:ext uri="{FF2B5EF4-FFF2-40B4-BE49-F238E27FC236}">
                <a16:creationId xmlns:a16="http://schemas.microsoft.com/office/drawing/2014/main" id="{21F27B46-4273-BA53-619B-97164B959BA9}"/>
              </a:ext>
            </a:extLst>
          </p:cNvPr>
          <p:cNvSpPr txBox="1"/>
          <p:nvPr/>
        </p:nvSpPr>
        <p:spPr>
          <a:xfrm>
            <a:off x="204335" y="855309"/>
            <a:ext cx="5082040" cy="400110"/>
          </a:xfrm>
          <a:prstGeom prst="rect">
            <a:avLst/>
          </a:prstGeom>
          <a:noFill/>
        </p:spPr>
        <p:txBody>
          <a:bodyPr wrap="square" rtlCol="0">
            <a:spAutoFit/>
          </a:bodyPr>
          <a:lstStyle/>
          <a:p>
            <a:pPr marL="342900" indent="-342900">
              <a:buFont typeface="Wingdings" panose="05000000000000000000" pitchFamily="2" charset="2"/>
              <a:buChar char="§"/>
            </a:pPr>
            <a:r>
              <a:rPr lang="en-US" altLang="ko-KR" sz="2000" b="1" dirty="0">
                <a:solidFill>
                  <a:srgbClr val="870023"/>
                </a:solidFill>
                <a:latin typeface="Arial" panose="020B0604020202020204" pitchFamily="34" charset="0"/>
                <a:cs typeface="Arial" panose="020B0604020202020204" pitchFamily="34" charset="0"/>
              </a:rPr>
              <a:t>Synthesis #4</a:t>
            </a:r>
            <a:endParaRPr lang="ko-KR" altLang="en-US" sz="2000" b="1" dirty="0">
              <a:solidFill>
                <a:srgbClr val="870023"/>
              </a:solidFill>
              <a:latin typeface="Arial" panose="020B0604020202020204" pitchFamily="34" charset="0"/>
              <a:cs typeface="Arial" panose="020B0604020202020204" pitchFamily="34" charset="0"/>
            </a:endParaRPr>
          </a:p>
        </p:txBody>
      </p:sp>
      <p:sp>
        <p:nvSpPr>
          <p:cNvPr id="19" name="TextBox 18">
            <a:extLst>
              <a:ext uri="{FF2B5EF4-FFF2-40B4-BE49-F238E27FC236}">
                <a16:creationId xmlns:a16="http://schemas.microsoft.com/office/drawing/2014/main" id="{BFFE89EA-F457-0596-E0FC-3BB1C55735A7}"/>
              </a:ext>
            </a:extLst>
          </p:cNvPr>
          <p:cNvSpPr txBox="1"/>
          <p:nvPr/>
        </p:nvSpPr>
        <p:spPr>
          <a:xfrm>
            <a:off x="270544" y="184801"/>
            <a:ext cx="2381545" cy="461665"/>
          </a:xfrm>
          <a:prstGeom prst="rect">
            <a:avLst/>
          </a:prstGeom>
          <a:noFill/>
        </p:spPr>
        <p:txBody>
          <a:bodyPr wrap="square">
            <a:spAutoFit/>
          </a:bodyPr>
          <a:lstStyle/>
          <a:p>
            <a:r>
              <a:rPr lang="en-US" altLang="ko-KR" sz="2400" b="1" i="1" dirty="0">
                <a:latin typeface="Arial" panose="020B0604020202020204" pitchFamily="34" charset="0"/>
                <a:cs typeface="Arial" panose="020B0604020202020204" pitchFamily="34" charset="0"/>
              </a:rPr>
              <a:t>1. Research</a:t>
            </a:r>
            <a:endParaRPr lang="ko-KR" altLang="en-US" sz="2400" dirty="0"/>
          </a:p>
        </p:txBody>
      </p:sp>
      <p:sp>
        <p:nvSpPr>
          <p:cNvPr id="22" name="TextBox 21">
            <a:extLst>
              <a:ext uri="{FF2B5EF4-FFF2-40B4-BE49-F238E27FC236}">
                <a16:creationId xmlns:a16="http://schemas.microsoft.com/office/drawing/2014/main" id="{2736B8C0-FE1A-CD81-B727-D5C5FC04FA91}"/>
              </a:ext>
            </a:extLst>
          </p:cNvPr>
          <p:cNvSpPr txBox="1"/>
          <p:nvPr/>
        </p:nvSpPr>
        <p:spPr>
          <a:xfrm>
            <a:off x="370624" y="5757769"/>
            <a:ext cx="10970476" cy="646331"/>
          </a:xfrm>
          <a:prstGeom prst="rect">
            <a:avLst/>
          </a:prstGeom>
          <a:noFill/>
        </p:spPr>
        <p:txBody>
          <a:bodyPr wrap="square">
            <a:spAutoFit/>
          </a:bodyPr>
          <a:lstStyle/>
          <a:p>
            <a:r>
              <a:rPr lang="en-US" altLang="ko-KR" b="1" dirty="0"/>
              <a:t>[Properties]</a:t>
            </a:r>
          </a:p>
          <a:p>
            <a:r>
              <a:rPr lang="en-US" altLang="ko-KR" dirty="0"/>
              <a:t>TGA: Temperature range (%</a:t>
            </a:r>
            <a:r>
              <a:rPr lang="en-US" altLang="ko-KR" dirty="0" err="1"/>
              <a:t>wt</a:t>
            </a:r>
            <a:r>
              <a:rPr lang="en-US" altLang="ko-KR" dirty="0"/>
              <a:t> loss) : 0-399</a:t>
            </a:r>
            <a:r>
              <a:rPr lang="en-US" altLang="ko-KR" dirty="0">
                <a:latin typeface="맑은 고딕" panose="020B0503020000020004" pitchFamily="50" charset="-127"/>
                <a:ea typeface="맑은 고딕" panose="020B0503020000020004" pitchFamily="50" charset="-127"/>
              </a:rPr>
              <a:t>℃ </a:t>
            </a:r>
            <a:r>
              <a:rPr lang="en-US" altLang="ko-KR" dirty="0"/>
              <a:t>(5)</a:t>
            </a:r>
            <a:endParaRPr lang="ko-KR" altLang="en-US" dirty="0"/>
          </a:p>
        </p:txBody>
      </p:sp>
    </p:spTree>
    <p:extLst>
      <p:ext uri="{BB962C8B-B14F-4D97-AF65-F5344CB8AC3E}">
        <p14:creationId xmlns:p14="http://schemas.microsoft.com/office/powerpoint/2010/main" val="5161648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20">
            <a:extLst>
              <a:ext uri="{FF2B5EF4-FFF2-40B4-BE49-F238E27FC236}">
                <a16:creationId xmlns:a16="http://schemas.microsoft.com/office/drawing/2014/main" id="{36B74D82-E0C9-3990-98F6-1BEB48091E96}"/>
              </a:ext>
            </a:extLst>
          </p:cNvPr>
          <p:cNvSpPr txBox="1"/>
          <p:nvPr/>
        </p:nvSpPr>
        <p:spPr>
          <a:xfrm>
            <a:off x="6477001" y="6484447"/>
            <a:ext cx="5715000" cy="307777"/>
          </a:xfrm>
          <a:prstGeom prst="rect">
            <a:avLst/>
          </a:prstGeom>
          <a:noFill/>
        </p:spPr>
        <p:txBody>
          <a:bodyPr wrap="square">
            <a:spAutoFit/>
          </a:bodyPr>
          <a:lstStyle/>
          <a:p>
            <a:pPr algn="r"/>
            <a:r>
              <a:rPr lang="en-US" altLang="ko-KR" sz="1400" i="1" dirty="0"/>
              <a:t>Y. Hou et al. / Materials Chemistry and Physics 196 (2017) 109-117</a:t>
            </a:r>
            <a:endParaRPr lang="ko-KR" altLang="en-US" sz="1400" dirty="0"/>
          </a:p>
        </p:txBody>
      </p:sp>
      <p:sp>
        <p:nvSpPr>
          <p:cNvPr id="8" name="TextBox 7">
            <a:extLst>
              <a:ext uri="{FF2B5EF4-FFF2-40B4-BE49-F238E27FC236}">
                <a16:creationId xmlns:a16="http://schemas.microsoft.com/office/drawing/2014/main" id="{5CB3354B-B944-875E-46CA-59154E83C323}"/>
              </a:ext>
            </a:extLst>
          </p:cNvPr>
          <p:cNvSpPr txBox="1"/>
          <p:nvPr/>
        </p:nvSpPr>
        <p:spPr>
          <a:xfrm>
            <a:off x="370624" y="3387827"/>
            <a:ext cx="11821376" cy="1754326"/>
          </a:xfrm>
          <a:prstGeom prst="rect">
            <a:avLst/>
          </a:prstGeom>
          <a:noFill/>
        </p:spPr>
        <p:txBody>
          <a:bodyPr wrap="square" rtlCol="0">
            <a:spAutoFit/>
          </a:bodyPr>
          <a:lstStyle/>
          <a:p>
            <a:r>
              <a:rPr lang="en-US" altLang="ko-KR" b="1" dirty="0"/>
              <a:t>[Procedure]</a:t>
            </a:r>
          </a:p>
          <a:p>
            <a:r>
              <a:rPr lang="en-US" altLang="ko-KR" dirty="0"/>
              <a:t>Sodium hypophosphite hydrate (0.2 mol) was dissolved in 100 mL distilled water with stirring at 80℃ with an assistance of reflux unit. POM (0.25 mol) was slowly added into the solution. Simultaneously, moderate HCl solution was introduced into reaction system as catalyst. This procedure was performed under a nitrogen atmosphere at 80 C for 8 h. The white viscous liquid was obtained after removing the solvent, which was dihydroxy alkylate </a:t>
            </a:r>
            <a:r>
              <a:rPr lang="en-US" altLang="ko-KR" dirty="0" err="1"/>
              <a:t>hypophosphorous</a:t>
            </a:r>
            <a:r>
              <a:rPr lang="en-US" altLang="ko-KR" dirty="0"/>
              <a:t> acid (DAHA).</a:t>
            </a:r>
          </a:p>
        </p:txBody>
      </p:sp>
      <p:sp>
        <p:nvSpPr>
          <p:cNvPr id="14" name="TextBox 13">
            <a:extLst>
              <a:ext uri="{FF2B5EF4-FFF2-40B4-BE49-F238E27FC236}">
                <a16:creationId xmlns:a16="http://schemas.microsoft.com/office/drawing/2014/main" id="{45B08E63-86F1-6457-05D5-E32C750482E1}"/>
              </a:ext>
            </a:extLst>
          </p:cNvPr>
          <p:cNvSpPr txBox="1"/>
          <p:nvPr/>
        </p:nvSpPr>
        <p:spPr>
          <a:xfrm>
            <a:off x="370624" y="5024939"/>
            <a:ext cx="11592776" cy="923330"/>
          </a:xfrm>
          <a:prstGeom prst="rect">
            <a:avLst/>
          </a:prstGeom>
          <a:noFill/>
        </p:spPr>
        <p:txBody>
          <a:bodyPr wrap="square">
            <a:spAutoFit/>
          </a:bodyPr>
          <a:lstStyle/>
          <a:p>
            <a:r>
              <a:rPr lang="en-US" altLang="ko-KR" sz="1800" b="1" dirty="0"/>
              <a:t>[Characterization]</a:t>
            </a:r>
          </a:p>
          <a:p>
            <a:r>
              <a:rPr lang="ko-KR" altLang="en-US" sz="1800" baseline="30000" dirty="0"/>
              <a:t>1</a:t>
            </a:r>
            <a:r>
              <a:rPr lang="ko-KR" altLang="en-US" sz="1800" dirty="0"/>
              <a:t>H NMR (</a:t>
            </a:r>
            <a:r>
              <a:rPr lang="en-US" altLang="ko-KR" sz="1800" dirty="0"/>
              <a:t>-OH group of phosphonic acid : 2.7 ppm, -CH2- group in helical structure : 3.9 ppm, alkyl near phosphorus : 4.7 ppm</a:t>
            </a:r>
            <a:endParaRPr lang="ko-KR" altLang="en-US" dirty="0"/>
          </a:p>
        </p:txBody>
      </p:sp>
      <p:sp>
        <p:nvSpPr>
          <p:cNvPr id="4" name="Rectangle 13">
            <a:extLst>
              <a:ext uri="{FF2B5EF4-FFF2-40B4-BE49-F238E27FC236}">
                <a16:creationId xmlns:a16="http://schemas.microsoft.com/office/drawing/2014/main" id="{8C1608F0-D268-2D7F-228F-46A2C3A7E9EE}"/>
              </a:ext>
            </a:extLst>
          </p:cNvPr>
          <p:cNvSpPr/>
          <p:nvPr/>
        </p:nvSpPr>
        <p:spPr bwMode="auto">
          <a:xfrm>
            <a:off x="68785" y="61691"/>
            <a:ext cx="135550" cy="707886"/>
          </a:xfrm>
          <a:prstGeom prst="rect">
            <a:avLst/>
          </a:prstGeom>
          <a:solidFill>
            <a:srgbClr val="870023"/>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sp>
        <p:nvSpPr>
          <p:cNvPr id="18" name="TextBox 17">
            <a:extLst>
              <a:ext uri="{FF2B5EF4-FFF2-40B4-BE49-F238E27FC236}">
                <a16:creationId xmlns:a16="http://schemas.microsoft.com/office/drawing/2014/main" id="{21F27B46-4273-BA53-619B-97164B959BA9}"/>
              </a:ext>
            </a:extLst>
          </p:cNvPr>
          <p:cNvSpPr txBox="1"/>
          <p:nvPr/>
        </p:nvSpPr>
        <p:spPr>
          <a:xfrm>
            <a:off x="204335" y="855309"/>
            <a:ext cx="5082040" cy="400110"/>
          </a:xfrm>
          <a:prstGeom prst="rect">
            <a:avLst/>
          </a:prstGeom>
          <a:noFill/>
        </p:spPr>
        <p:txBody>
          <a:bodyPr wrap="square" rtlCol="0">
            <a:spAutoFit/>
          </a:bodyPr>
          <a:lstStyle/>
          <a:p>
            <a:pPr marL="342900" indent="-342900">
              <a:buFont typeface="Wingdings" panose="05000000000000000000" pitchFamily="2" charset="2"/>
              <a:buChar char="§"/>
            </a:pPr>
            <a:r>
              <a:rPr lang="en-US" altLang="ko-KR" sz="2000" b="1" dirty="0">
                <a:solidFill>
                  <a:srgbClr val="870023"/>
                </a:solidFill>
                <a:latin typeface="Arial" panose="020B0604020202020204" pitchFamily="34" charset="0"/>
                <a:cs typeface="Arial" panose="020B0604020202020204" pitchFamily="34" charset="0"/>
              </a:rPr>
              <a:t>Synthesis #5</a:t>
            </a:r>
            <a:endParaRPr lang="ko-KR" altLang="en-US" sz="2000" b="1" dirty="0">
              <a:solidFill>
                <a:srgbClr val="870023"/>
              </a:solidFill>
              <a:latin typeface="Arial" panose="020B0604020202020204" pitchFamily="34" charset="0"/>
              <a:cs typeface="Arial" panose="020B0604020202020204" pitchFamily="34" charset="0"/>
            </a:endParaRPr>
          </a:p>
        </p:txBody>
      </p:sp>
      <p:sp>
        <p:nvSpPr>
          <p:cNvPr id="19" name="TextBox 18">
            <a:extLst>
              <a:ext uri="{FF2B5EF4-FFF2-40B4-BE49-F238E27FC236}">
                <a16:creationId xmlns:a16="http://schemas.microsoft.com/office/drawing/2014/main" id="{BFFE89EA-F457-0596-E0FC-3BB1C55735A7}"/>
              </a:ext>
            </a:extLst>
          </p:cNvPr>
          <p:cNvSpPr txBox="1"/>
          <p:nvPr/>
        </p:nvSpPr>
        <p:spPr>
          <a:xfrm>
            <a:off x="270544" y="184801"/>
            <a:ext cx="2381545" cy="461665"/>
          </a:xfrm>
          <a:prstGeom prst="rect">
            <a:avLst/>
          </a:prstGeom>
          <a:noFill/>
        </p:spPr>
        <p:txBody>
          <a:bodyPr wrap="square">
            <a:spAutoFit/>
          </a:bodyPr>
          <a:lstStyle/>
          <a:p>
            <a:r>
              <a:rPr lang="en-US" altLang="ko-KR" sz="2400" b="1" i="1" dirty="0">
                <a:latin typeface="Arial" panose="020B0604020202020204" pitchFamily="34" charset="0"/>
                <a:cs typeface="Arial" panose="020B0604020202020204" pitchFamily="34" charset="0"/>
              </a:rPr>
              <a:t>1. Research</a:t>
            </a:r>
            <a:endParaRPr lang="ko-KR" altLang="en-US" sz="2400" dirty="0"/>
          </a:p>
        </p:txBody>
      </p:sp>
      <p:sp>
        <p:nvSpPr>
          <p:cNvPr id="22" name="TextBox 21">
            <a:extLst>
              <a:ext uri="{FF2B5EF4-FFF2-40B4-BE49-F238E27FC236}">
                <a16:creationId xmlns:a16="http://schemas.microsoft.com/office/drawing/2014/main" id="{2736B8C0-FE1A-CD81-B727-D5C5FC04FA91}"/>
              </a:ext>
            </a:extLst>
          </p:cNvPr>
          <p:cNvSpPr txBox="1"/>
          <p:nvPr/>
        </p:nvSpPr>
        <p:spPr>
          <a:xfrm>
            <a:off x="370624" y="5833969"/>
            <a:ext cx="10970476" cy="646331"/>
          </a:xfrm>
          <a:prstGeom prst="rect">
            <a:avLst/>
          </a:prstGeom>
          <a:noFill/>
        </p:spPr>
        <p:txBody>
          <a:bodyPr wrap="square">
            <a:spAutoFit/>
          </a:bodyPr>
          <a:lstStyle/>
          <a:p>
            <a:r>
              <a:rPr lang="en-US" altLang="ko-KR" b="1" dirty="0"/>
              <a:t>[Properties]</a:t>
            </a:r>
          </a:p>
          <a:p>
            <a:r>
              <a:rPr lang="en-US" altLang="ko-KR" dirty="0"/>
              <a:t>TGA: Temperature range (%</a:t>
            </a:r>
            <a:r>
              <a:rPr lang="en-US" altLang="ko-KR" dirty="0" err="1"/>
              <a:t>wt</a:t>
            </a:r>
            <a:r>
              <a:rPr lang="en-US" altLang="ko-KR" dirty="0"/>
              <a:t> loss) : 0-362</a:t>
            </a:r>
            <a:r>
              <a:rPr lang="en-US" altLang="ko-KR" dirty="0">
                <a:latin typeface="맑은 고딕" panose="020B0503020000020004" pitchFamily="50" charset="-127"/>
                <a:ea typeface="맑은 고딕" panose="020B0503020000020004" pitchFamily="50" charset="-127"/>
              </a:rPr>
              <a:t>℃ </a:t>
            </a:r>
            <a:r>
              <a:rPr lang="en-US" altLang="ko-KR" dirty="0"/>
              <a:t>(10)</a:t>
            </a:r>
            <a:endParaRPr lang="ko-KR" altLang="en-US" dirty="0"/>
          </a:p>
        </p:txBody>
      </p:sp>
      <p:grpSp>
        <p:nvGrpSpPr>
          <p:cNvPr id="7" name="그룹 6">
            <a:extLst>
              <a:ext uri="{FF2B5EF4-FFF2-40B4-BE49-F238E27FC236}">
                <a16:creationId xmlns:a16="http://schemas.microsoft.com/office/drawing/2014/main" id="{0CDF20F7-A221-81EE-43F8-932499926520}"/>
              </a:ext>
            </a:extLst>
          </p:cNvPr>
          <p:cNvGrpSpPr>
            <a:grpSpLocks noChangeAspect="1"/>
          </p:cNvGrpSpPr>
          <p:nvPr/>
        </p:nvGrpSpPr>
        <p:grpSpPr>
          <a:xfrm>
            <a:off x="136560" y="1269884"/>
            <a:ext cx="11777222" cy="2073633"/>
            <a:chOff x="1695319" y="556577"/>
            <a:chExt cx="9562612" cy="1683703"/>
          </a:xfrm>
        </p:grpSpPr>
        <p:pic>
          <p:nvPicPr>
            <p:cNvPr id="9" name="Picture 2">
              <a:extLst>
                <a:ext uri="{FF2B5EF4-FFF2-40B4-BE49-F238E27FC236}">
                  <a16:creationId xmlns:a16="http://schemas.microsoft.com/office/drawing/2014/main" id="{CCD2AD58-E89F-3F55-E64D-769E1630CD2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1062" b="54387"/>
            <a:stretch/>
          </p:blipFill>
          <p:spPr bwMode="auto">
            <a:xfrm>
              <a:off x="6546231" y="556577"/>
              <a:ext cx="4711700" cy="1683703"/>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a:extLst>
                <a:ext uri="{FF2B5EF4-FFF2-40B4-BE49-F238E27FC236}">
                  <a16:creationId xmlns:a16="http://schemas.microsoft.com/office/drawing/2014/main" id="{ED5865AA-043D-2669-F74A-4D202D28D36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78938"/>
            <a:stretch/>
          </p:blipFill>
          <p:spPr bwMode="auto">
            <a:xfrm>
              <a:off x="1695319" y="696795"/>
              <a:ext cx="4711700" cy="1444425"/>
            </a:xfrm>
            <a:prstGeom prst="rect">
              <a:avLst/>
            </a:prstGeom>
            <a:noFill/>
            <a:extLst>
              <a:ext uri="{909E8E84-426E-40DD-AFC4-6F175D3DCCD1}">
                <a14:hiddenFill xmlns:a14="http://schemas.microsoft.com/office/drawing/2010/main">
                  <a:solidFill>
                    <a:srgbClr val="FFFFFF"/>
                  </a:solidFill>
                </a14:hiddenFill>
              </a:ext>
            </a:extLst>
          </p:spPr>
        </p:pic>
      </p:grpSp>
      <p:sp>
        <p:nvSpPr>
          <p:cNvPr id="11" name="직사각형 10">
            <a:extLst>
              <a:ext uri="{FF2B5EF4-FFF2-40B4-BE49-F238E27FC236}">
                <a16:creationId xmlns:a16="http://schemas.microsoft.com/office/drawing/2014/main" id="{F96B1361-4EE6-963B-0F08-29E3963AFBB4}"/>
              </a:ext>
            </a:extLst>
          </p:cNvPr>
          <p:cNvSpPr/>
          <p:nvPr/>
        </p:nvSpPr>
        <p:spPr>
          <a:xfrm>
            <a:off x="136560" y="1508457"/>
            <a:ext cx="654015" cy="4001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9580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그림 15">
            <a:extLst>
              <a:ext uri="{FF2B5EF4-FFF2-40B4-BE49-F238E27FC236}">
                <a16:creationId xmlns:a16="http://schemas.microsoft.com/office/drawing/2014/main" id="{F5618EA1-AC12-85E4-76F0-B7349EC7D542}"/>
              </a:ext>
            </a:extLst>
          </p:cNvPr>
          <p:cNvPicPr>
            <a:picLocks noChangeAspect="1"/>
          </p:cNvPicPr>
          <p:nvPr/>
        </p:nvPicPr>
        <p:blipFill rotWithShape="1">
          <a:blip r:embed="rId3"/>
          <a:srcRect b="8084"/>
          <a:stretch/>
        </p:blipFill>
        <p:spPr>
          <a:xfrm>
            <a:off x="8759576" y="3949393"/>
            <a:ext cx="3440668" cy="2673475"/>
          </a:xfrm>
          <a:prstGeom prst="rect">
            <a:avLst/>
          </a:prstGeom>
        </p:spPr>
      </p:pic>
      <p:sp>
        <p:nvSpPr>
          <p:cNvPr id="21" name="TextBox 20">
            <a:extLst>
              <a:ext uri="{FF2B5EF4-FFF2-40B4-BE49-F238E27FC236}">
                <a16:creationId xmlns:a16="http://schemas.microsoft.com/office/drawing/2014/main" id="{36B74D82-E0C9-3990-98F6-1BEB48091E96}"/>
              </a:ext>
            </a:extLst>
          </p:cNvPr>
          <p:cNvSpPr txBox="1"/>
          <p:nvPr/>
        </p:nvSpPr>
        <p:spPr>
          <a:xfrm>
            <a:off x="6477001" y="6510573"/>
            <a:ext cx="5715000" cy="307777"/>
          </a:xfrm>
          <a:prstGeom prst="rect">
            <a:avLst/>
          </a:prstGeom>
          <a:noFill/>
        </p:spPr>
        <p:txBody>
          <a:bodyPr wrap="square">
            <a:spAutoFit/>
          </a:bodyPr>
          <a:lstStyle/>
          <a:p>
            <a:pPr algn="r"/>
            <a:r>
              <a:rPr lang="en-US" sz="1400" i="1" dirty="0" err="1">
                <a:latin typeface="Arial" panose="020B0604020202020204" pitchFamily="34" charset="0"/>
                <a:cs typeface="Arial" panose="020B0604020202020204" pitchFamily="34" charset="0"/>
              </a:rPr>
              <a:t>Cryst</a:t>
            </a:r>
            <a:r>
              <a:rPr lang="en-US" sz="1400" i="1" dirty="0">
                <a:latin typeface="Arial" panose="020B0604020202020204" pitchFamily="34" charset="0"/>
                <a:cs typeface="Arial" panose="020B0604020202020204" pitchFamily="34" charset="0"/>
              </a:rPr>
              <a:t>. Growth Des</a:t>
            </a:r>
            <a:r>
              <a:rPr lang="en-US" sz="1400" dirty="0">
                <a:latin typeface="Arial" panose="020B0604020202020204" pitchFamily="34" charset="0"/>
                <a:cs typeface="Arial" panose="020B0604020202020204" pitchFamily="34" charset="0"/>
              </a:rPr>
              <a:t>. </a:t>
            </a:r>
            <a:r>
              <a:rPr lang="en-US" sz="1400" b="1" dirty="0">
                <a:latin typeface="Arial" panose="020B0604020202020204" pitchFamily="34" charset="0"/>
                <a:cs typeface="Arial" panose="020B0604020202020204" pitchFamily="34" charset="0"/>
              </a:rPr>
              <a:t>2017</a:t>
            </a:r>
            <a:r>
              <a:rPr lang="en-US" sz="1400" dirty="0">
                <a:latin typeface="Arial" panose="020B0604020202020204" pitchFamily="34" charset="0"/>
                <a:cs typeface="Arial" panose="020B0604020202020204" pitchFamily="34" charset="0"/>
              </a:rPr>
              <a:t>, 17, 5620−5624</a:t>
            </a:r>
            <a:endParaRPr lang="ko-KR" altLang="en-US" sz="1400" dirty="0">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5CB3354B-B944-875E-46CA-59154E83C323}"/>
              </a:ext>
            </a:extLst>
          </p:cNvPr>
          <p:cNvSpPr txBox="1"/>
          <p:nvPr/>
        </p:nvSpPr>
        <p:spPr>
          <a:xfrm>
            <a:off x="370624" y="3387827"/>
            <a:ext cx="6106377" cy="2031325"/>
          </a:xfrm>
          <a:prstGeom prst="rect">
            <a:avLst/>
          </a:prstGeom>
          <a:noFill/>
        </p:spPr>
        <p:txBody>
          <a:bodyPr wrap="square" rtlCol="0">
            <a:spAutoFit/>
          </a:bodyPr>
          <a:lstStyle/>
          <a:p>
            <a:r>
              <a:rPr lang="en-US" altLang="ko-KR" b="1" dirty="0">
                <a:latin typeface="Arial" panose="020B0604020202020204" pitchFamily="34" charset="0"/>
                <a:cs typeface="Arial" panose="020B0604020202020204" pitchFamily="34" charset="0"/>
              </a:rPr>
              <a:t>[Procedure]</a:t>
            </a:r>
          </a:p>
          <a:p>
            <a:r>
              <a:rPr lang="en-US" altLang="ko-KR" dirty="0">
                <a:latin typeface="Arial" panose="020B0604020202020204" pitchFamily="34" charset="0"/>
                <a:cs typeface="Arial" panose="020B0604020202020204" pitchFamily="34" charset="0"/>
              </a:rPr>
              <a:t>ZnSO4·H2O (</a:t>
            </a:r>
            <a:r>
              <a:rPr lang="en-US" dirty="0">
                <a:latin typeface="Arial" panose="020B0604020202020204" pitchFamily="34" charset="0"/>
                <a:cs typeface="Arial" panose="020B0604020202020204" pitchFamily="34" charset="0"/>
              </a:rPr>
              <a:t>0.179 g, 1 mmol</a:t>
            </a:r>
            <a:r>
              <a:rPr lang="en-US" altLang="ko-KR" dirty="0">
                <a:latin typeface="Arial" panose="020B0604020202020204" pitchFamily="34" charset="0"/>
                <a:cs typeface="Arial" panose="020B0604020202020204" pitchFamily="34" charset="0"/>
              </a:rPr>
              <a:t>), hedpH4 </a:t>
            </a:r>
            <a:r>
              <a:rPr lang="en-US" dirty="0">
                <a:latin typeface="Arial" panose="020B0604020202020204" pitchFamily="34" charset="0"/>
                <a:cs typeface="Arial" panose="020B0604020202020204" pitchFamily="34" charset="0"/>
              </a:rPr>
              <a:t>(0.28 mL, 2 mmol)</a:t>
            </a:r>
            <a:r>
              <a:rPr lang="en-US" altLang="ko-KR" dirty="0">
                <a:latin typeface="Arial" panose="020B0604020202020204" pitchFamily="34" charset="0"/>
                <a:cs typeface="Arial" panose="020B0604020202020204" pitchFamily="34" charset="0"/>
              </a:rPr>
              <a:t>, and </a:t>
            </a:r>
            <a:r>
              <a:rPr lang="en-US" dirty="0">
                <a:latin typeface="Arial" panose="020B0604020202020204" pitchFamily="34" charset="0"/>
                <a:cs typeface="Arial" panose="020B0604020202020204" pitchFamily="34" charset="0"/>
              </a:rPr>
              <a:t>DAB </a:t>
            </a:r>
            <a:r>
              <a:rPr lang="en-US" altLang="ko-KR" dirty="0">
                <a:latin typeface="Arial" panose="020B0604020202020204" pitchFamily="34" charset="0"/>
                <a:cs typeface="Arial" panose="020B0604020202020204" pitchFamily="34" charset="0"/>
              </a:rPr>
              <a:t>with the molar ratio of 1:2:2. </a:t>
            </a:r>
            <a:r>
              <a:rPr lang="en-US" dirty="0">
                <a:latin typeface="Arial" panose="020B0604020202020204" pitchFamily="34" charset="0"/>
                <a:cs typeface="Arial" panose="020B0604020202020204" pitchFamily="34" charset="0"/>
              </a:rPr>
              <a:t>The resultant solution was mixed for 1 h at room temperature, sealed in a 20 mL Teflon-lined stainless steel autoclave, and heated at 160 °C for 72 h under autogenous pressure to obtain </a:t>
            </a:r>
            <a:r>
              <a:rPr lang="en-US" altLang="ko-KR" dirty="0">
                <a:latin typeface="Arial" panose="020B0604020202020204" pitchFamily="34" charset="0"/>
                <a:cs typeface="Arial" panose="020B0604020202020204" pitchFamily="34" charset="0"/>
              </a:rPr>
              <a:t>colorless three-dimensional structure.</a:t>
            </a:r>
          </a:p>
        </p:txBody>
      </p:sp>
      <p:sp>
        <p:nvSpPr>
          <p:cNvPr id="4" name="Rectangle 13">
            <a:extLst>
              <a:ext uri="{FF2B5EF4-FFF2-40B4-BE49-F238E27FC236}">
                <a16:creationId xmlns:a16="http://schemas.microsoft.com/office/drawing/2014/main" id="{8C1608F0-D268-2D7F-228F-46A2C3A7E9EE}"/>
              </a:ext>
            </a:extLst>
          </p:cNvPr>
          <p:cNvSpPr/>
          <p:nvPr/>
        </p:nvSpPr>
        <p:spPr bwMode="auto">
          <a:xfrm>
            <a:off x="68785" y="61691"/>
            <a:ext cx="135550" cy="707886"/>
          </a:xfrm>
          <a:prstGeom prst="rect">
            <a:avLst/>
          </a:prstGeom>
          <a:solidFill>
            <a:srgbClr val="870023"/>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
        <p:nvSpPr>
          <p:cNvPr id="18" name="TextBox 17">
            <a:extLst>
              <a:ext uri="{FF2B5EF4-FFF2-40B4-BE49-F238E27FC236}">
                <a16:creationId xmlns:a16="http://schemas.microsoft.com/office/drawing/2014/main" id="{21F27B46-4273-BA53-619B-97164B959BA9}"/>
              </a:ext>
            </a:extLst>
          </p:cNvPr>
          <p:cNvSpPr txBox="1"/>
          <p:nvPr/>
        </p:nvSpPr>
        <p:spPr>
          <a:xfrm>
            <a:off x="204335" y="855309"/>
            <a:ext cx="5082040" cy="400110"/>
          </a:xfrm>
          <a:prstGeom prst="rect">
            <a:avLst/>
          </a:prstGeom>
          <a:noFill/>
        </p:spPr>
        <p:txBody>
          <a:bodyPr wrap="square" rtlCol="0">
            <a:spAutoFit/>
          </a:bodyPr>
          <a:lstStyle/>
          <a:p>
            <a:pPr marL="342900" indent="-342900">
              <a:buFont typeface="Wingdings" panose="05000000000000000000" pitchFamily="2" charset="2"/>
              <a:buChar char="§"/>
            </a:pPr>
            <a:r>
              <a:rPr lang="en-US" altLang="ko-KR" sz="2000" b="1" dirty="0">
                <a:solidFill>
                  <a:srgbClr val="870023"/>
                </a:solidFill>
                <a:latin typeface="Arial" panose="020B0604020202020204" pitchFamily="34" charset="0"/>
                <a:cs typeface="Arial" panose="020B0604020202020204" pitchFamily="34" charset="0"/>
              </a:rPr>
              <a:t>Synthesis #6</a:t>
            </a:r>
            <a:endParaRPr lang="ko-KR" altLang="en-US" sz="2000" b="1" dirty="0">
              <a:solidFill>
                <a:srgbClr val="870023"/>
              </a:solidFill>
              <a:latin typeface="Arial" panose="020B0604020202020204" pitchFamily="34" charset="0"/>
              <a:cs typeface="Arial" panose="020B0604020202020204" pitchFamily="34" charset="0"/>
            </a:endParaRPr>
          </a:p>
        </p:txBody>
      </p:sp>
      <p:sp>
        <p:nvSpPr>
          <p:cNvPr id="19" name="TextBox 18">
            <a:extLst>
              <a:ext uri="{FF2B5EF4-FFF2-40B4-BE49-F238E27FC236}">
                <a16:creationId xmlns:a16="http://schemas.microsoft.com/office/drawing/2014/main" id="{BFFE89EA-F457-0596-E0FC-3BB1C55735A7}"/>
              </a:ext>
            </a:extLst>
          </p:cNvPr>
          <p:cNvSpPr txBox="1"/>
          <p:nvPr/>
        </p:nvSpPr>
        <p:spPr>
          <a:xfrm>
            <a:off x="270544" y="184801"/>
            <a:ext cx="2381545" cy="461665"/>
          </a:xfrm>
          <a:prstGeom prst="rect">
            <a:avLst/>
          </a:prstGeom>
          <a:noFill/>
        </p:spPr>
        <p:txBody>
          <a:bodyPr wrap="square">
            <a:spAutoFit/>
          </a:bodyPr>
          <a:lstStyle/>
          <a:p>
            <a:r>
              <a:rPr lang="en-US" altLang="ko-KR" sz="2400" b="1" i="1" dirty="0">
                <a:latin typeface="Arial" panose="020B0604020202020204" pitchFamily="34" charset="0"/>
                <a:cs typeface="Arial" panose="020B0604020202020204" pitchFamily="34" charset="0"/>
              </a:rPr>
              <a:t>1. Research</a:t>
            </a:r>
            <a:endParaRPr lang="ko-KR" altLang="en-US" sz="2400" dirty="0">
              <a:latin typeface="Arial" panose="020B0604020202020204" pitchFamily="34" charset="0"/>
              <a:cs typeface="Arial" panose="020B0604020202020204" pitchFamily="34" charset="0"/>
            </a:endParaRPr>
          </a:p>
        </p:txBody>
      </p:sp>
      <p:sp>
        <p:nvSpPr>
          <p:cNvPr id="22" name="TextBox 21">
            <a:extLst>
              <a:ext uri="{FF2B5EF4-FFF2-40B4-BE49-F238E27FC236}">
                <a16:creationId xmlns:a16="http://schemas.microsoft.com/office/drawing/2014/main" id="{2736B8C0-FE1A-CD81-B727-D5C5FC04FA91}"/>
              </a:ext>
            </a:extLst>
          </p:cNvPr>
          <p:cNvSpPr txBox="1"/>
          <p:nvPr/>
        </p:nvSpPr>
        <p:spPr>
          <a:xfrm>
            <a:off x="370624" y="5833969"/>
            <a:ext cx="10970476" cy="646331"/>
          </a:xfrm>
          <a:prstGeom prst="rect">
            <a:avLst/>
          </a:prstGeom>
          <a:noFill/>
        </p:spPr>
        <p:txBody>
          <a:bodyPr wrap="square">
            <a:spAutoFit/>
          </a:bodyPr>
          <a:lstStyle/>
          <a:p>
            <a:r>
              <a:rPr lang="en-US" altLang="ko-KR" b="1" dirty="0">
                <a:latin typeface="Arial" panose="020B0604020202020204" pitchFamily="34" charset="0"/>
                <a:cs typeface="Arial" panose="020B0604020202020204" pitchFamily="34" charset="0"/>
              </a:rPr>
              <a:t>[Properties]</a:t>
            </a:r>
          </a:p>
          <a:p>
            <a:r>
              <a:rPr lang="en-US" altLang="ko-KR" dirty="0">
                <a:latin typeface="Arial" panose="020B0604020202020204" pitchFamily="34" charset="0"/>
                <a:cs typeface="Arial" panose="020B0604020202020204" pitchFamily="34" charset="0"/>
              </a:rPr>
              <a:t>TGA: Temperature range (%</a:t>
            </a:r>
            <a:r>
              <a:rPr lang="en-US" altLang="ko-KR" dirty="0" err="1">
                <a:latin typeface="Arial" panose="020B0604020202020204" pitchFamily="34" charset="0"/>
                <a:cs typeface="Arial" panose="020B0604020202020204" pitchFamily="34" charset="0"/>
              </a:rPr>
              <a:t>wt</a:t>
            </a:r>
            <a:r>
              <a:rPr lang="en-US" altLang="ko-KR" dirty="0">
                <a:latin typeface="Arial" panose="020B0604020202020204" pitchFamily="34" charset="0"/>
                <a:cs typeface="Arial" panose="020B0604020202020204" pitchFamily="34" charset="0"/>
              </a:rPr>
              <a:t> loss) : 30-150</a:t>
            </a:r>
            <a:r>
              <a:rPr lang="en-US" altLang="ko-KR" dirty="0">
                <a:latin typeface="Arial" panose="020B0604020202020204" pitchFamily="34" charset="0"/>
                <a:ea typeface="맑은 고딕" panose="020B0503020000020004" pitchFamily="50" charset="-127"/>
                <a:cs typeface="Arial" panose="020B0604020202020204" pitchFamily="34" charset="0"/>
              </a:rPr>
              <a:t>℃ </a:t>
            </a:r>
            <a:r>
              <a:rPr lang="en-US" altLang="ko-KR" dirty="0">
                <a:latin typeface="Arial" panose="020B0604020202020204" pitchFamily="34" charset="0"/>
                <a:cs typeface="Arial" panose="020B0604020202020204" pitchFamily="34" charset="0"/>
              </a:rPr>
              <a:t>(2.5), 350-600</a:t>
            </a:r>
            <a:r>
              <a:rPr lang="en-US" altLang="ko-KR" dirty="0">
                <a:latin typeface="Arial" panose="020B0604020202020204" pitchFamily="34" charset="0"/>
                <a:ea typeface="맑은 고딕" panose="020B0503020000020004" pitchFamily="50" charset="-127"/>
                <a:cs typeface="Arial" panose="020B0604020202020204" pitchFamily="34" charset="0"/>
              </a:rPr>
              <a:t>℃</a:t>
            </a:r>
            <a:r>
              <a:rPr lang="en-US" altLang="ko-KR" dirty="0">
                <a:latin typeface="Arial" panose="020B0604020202020204" pitchFamily="34" charset="0"/>
                <a:cs typeface="Arial" panose="020B0604020202020204" pitchFamily="34" charset="0"/>
              </a:rPr>
              <a:t>(21)</a:t>
            </a:r>
            <a:endParaRPr lang="ko-KR" altLang="en-US" dirty="0">
              <a:latin typeface="Arial" panose="020B0604020202020204" pitchFamily="34" charset="0"/>
              <a:cs typeface="Arial" panose="020B0604020202020204" pitchFamily="34" charset="0"/>
            </a:endParaRPr>
          </a:p>
        </p:txBody>
      </p:sp>
      <p:graphicFrame>
        <p:nvGraphicFramePr>
          <p:cNvPr id="5" name="개체 4">
            <a:extLst>
              <a:ext uri="{FF2B5EF4-FFF2-40B4-BE49-F238E27FC236}">
                <a16:creationId xmlns:a16="http://schemas.microsoft.com/office/drawing/2014/main" id="{B3D9B59A-1A93-7562-4699-3520EC1746E1}"/>
              </a:ext>
            </a:extLst>
          </p:cNvPr>
          <p:cNvGraphicFramePr>
            <a:graphicFrameLocks noChangeAspect="1"/>
          </p:cNvGraphicFramePr>
          <p:nvPr>
            <p:extLst>
              <p:ext uri="{D42A27DB-BD31-4B8C-83A1-F6EECF244321}">
                <p14:modId xmlns:p14="http://schemas.microsoft.com/office/powerpoint/2010/main" val="1548928146"/>
              </p:ext>
            </p:extLst>
          </p:nvPr>
        </p:nvGraphicFramePr>
        <p:xfrm>
          <a:off x="4131613" y="2271058"/>
          <a:ext cx="1674946" cy="346903"/>
        </p:xfrm>
        <a:graphic>
          <a:graphicData uri="http://schemas.openxmlformats.org/presentationml/2006/ole">
            <mc:AlternateContent xmlns:mc="http://schemas.openxmlformats.org/markup-compatibility/2006">
              <mc:Choice xmlns:v="urn:schemas-microsoft-com:vml" Requires="v">
                <p:oleObj name="CS ChemDraw Drawing" r:id="rId4" imgW="1518329" imgH="313913" progId="ChemDraw.Document.6.0">
                  <p:embed/>
                </p:oleObj>
              </mc:Choice>
              <mc:Fallback>
                <p:oleObj name="CS ChemDraw Drawing" r:id="rId4" imgW="1518329" imgH="313913" progId="ChemDraw.Document.6.0">
                  <p:embed/>
                  <p:pic>
                    <p:nvPicPr>
                      <p:cNvPr id="0" name=""/>
                      <p:cNvPicPr/>
                      <p:nvPr/>
                    </p:nvPicPr>
                    <p:blipFill>
                      <a:blip r:embed="rId5"/>
                      <a:stretch>
                        <a:fillRect/>
                      </a:stretch>
                    </p:blipFill>
                    <p:spPr>
                      <a:xfrm>
                        <a:off x="4131613" y="2271058"/>
                        <a:ext cx="1674946" cy="346903"/>
                      </a:xfrm>
                      <a:prstGeom prst="rect">
                        <a:avLst/>
                      </a:prstGeom>
                    </p:spPr>
                  </p:pic>
                </p:oleObj>
              </mc:Fallback>
            </mc:AlternateContent>
          </a:graphicData>
        </a:graphic>
      </p:graphicFrame>
      <p:sp>
        <p:nvSpPr>
          <p:cNvPr id="7" name="TextBox 6">
            <a:extLst>
              <a:ext uri="{FF2B5EF4-FFF2-40B4-BE49-F238E27FC236}">
                <a16:creationId xmlns:a16="http://schemas.microsoft.com/office/drawing/2014/main" id="{CF9AEC96-3825-32FB-4E48-559E1D2E8CA3}"/>
              </a:ext>
            </a:extLst>
          </p:cNvPr>
          <p:cNvSpPr txBox="1"/>
          <p:nvPr/>
        </p:nvSpPr>
        <p:spPr>
          <a:xfrm>
            <a:off x="546916" y="2127446"/>
            <a:ext cx="1828800" cy="369332"/>
          </a:xfrm>
          <a:prstGeom prst="rect">
            <a:avLst/>
          </a:prstGeom>
          <a:noFill/>
        </p:spPr>
        <p:txBody>
          <a:bodyPr wrap="square">
            <a:spAutoFit/>
          </a:bodyPr>
          <a:lstStyle/>
          <a:p>
            <a:r>
              <a:rPr lang="en-US" altLang="ko-KR" dirty="0">
                <a:latin typeface="Arial" panose="020B0604020202020204" pitchFamily="34" charset="0"/>
                <a:cs typeface="Arial" panose="020B0604020202020204" pitchFamily="34" charset="0"/>
              </a:rPr>
              <a:t>ZnSO</a:t>
            </a:r>
            <a:r>
              <a:rPr lang="en-US" altLang="ko-KR" baseline="-25000" dirty="0">
                <a:latin typeface="Arial" panose="020B0604020202020204" pitchFamily="34" charset="0"/>
                <a:cs typeface="Arial" panose="020B0604020202020204" pitchFamily="34" charset="0"/>
              </a:rPr>
              <a:t>4</a:t>
            </a:r>
            <a:r>
              <a:rPr lang="en-US" altLang="ko-KR" dirty="0">
                <a:latin typeface="Arial" panose="020B0604020202020204" pitchFamily="34" charset="0"/>
                <a:cs typeface="Arial" panose="020B0604020202020204" pitchFamily="34" charset="0"/>
              </a:rPr>
              <a:t>·H</a:t>
            </a:r>
            <a:r>
              <a:rPr lang="en-US" altLang="ko-KR" baseline="-25000" dirty="0">
                <a:latin typeface="Arial" panose="020B0604020202020204" pitchFamily="34" charset="0"/>
                <a:cs typeface="Arial" panose="020B0604020202020204" pitchFamily="34" charset="0"/>
              </a:rPr>
              <a:t>2</a:t>
            </a:r>
            <a:r>
              <a:rPr lang="en-US" altLang="ko-KR" dirty="0">
                <a:latin typeface="Arial" panose="020B0604020202020204" pitchFamily="34" charset="0"/>
                <a:cs typeface="Arial" panose="020B0604020202020204" pitchFamily="34" charset="0"/>
              </a:rPr>
              <a:t>O </a:t>
            </a:r>
            <a:endParaRPr lang="ko-KR" altLang="en-US" dirty="0">
              <a:latin typeface="Arial" panose="020B0604020202020204" pitchFamily="34" charset="0"/>
              <a:cs typeface="Arial" panose="020B0604020202020204" pitchFamily="34" charset="0"/>
            </a:endParaRPr>
          </a:p>
        </p:txBody>
      </p:sp>
      <p:graphicFrame>
        <p:nvGraphicFramePr>
          <p:cNvPr id="9" name="개체 8">
            <a:extLst>
              <a:ext uri="{FF2B5EF4-FFF2-40B4-BE49-F238E27FC236}">
                <a16:creationId xmlns:a16="http://schemas.microsoft.com/office/drawing/2014/main" id="{F44C395B-E48D-C48F-D1B6-C9341CE7C3DF}"/>
              </a:ext>
            </a:extLst>
          </p:cNvPr>
          <p:cNvGraphicFramePr>
            <a:graphicFrameLocks noChangeAspect="1"/>
          </p:cNvGraphicFramePr>
          <p:nvPr>
            <p:extLst>
              <p:ext uri="{D42A27DB-BD31-4B8C-83A1-F6EECF244321}">
                <p14:modId xmlns:p14="http://schemas.microsoft.com/office/powerpoint/2010/main" val="1269313059"/>
              </p:ext>
            </p:extLst>
          </p:nvPr>
        </p:nvGraphicFramePr>
        <p:xfrm>
          <a:off x="2241584" y="1872996"/>
          <a:ext cx="1732018" cy="1133452"/>
        </p:xfrm>
        <a:graphic>
          <a:graphicData uri="http://schemas.openxmlformats.org/presentationml/2006/ole">
            <mc:AlternateContent xmlns:mc="http://schemas.openxmlformats.org/markup-compatibility/2006">
              <mc:Choice xmlns:v="urn:schemas-microsoft-com:vml" Requires="v">
                <p:oleObj name="CS ChemDraw Drawing" r:id="rId6" imgW="1079736" imgH="706303" progId="ChemDraw.Document.6.0">
                  <p:embed/>
                </p:oleObj>
              </mc:Choice>
              <mc:Fallback>
                <p:oleObj name="CS ChemDraw Drawing" r:id="rId6" imgW="1079736" imgH="706303" progId="ChemDraw.Document.6.0">
                  <p:embed/>
                  <p:pic>
                    <p:nvPicPr>
                      <p:cNvPr id="0" name=""/>
                      <p:cNvPicPr/>
                      <p:nvPr/>
                    </p:nvPicPr>
                    <p:blipFill>
                      <a:blip r:embed="rId7"/>
                      <a:stretch>
                        <a:fillRect/>
                      </a:stretch>
                    </p:blipFill>
                    <p:spPr>
                      <a:xfrm>
                        <a:off x="2241584" y="1872996"/>
                        <a:ext cx="1732018" cy="1133452"/>
                      </a:xfrm>
                      <a:prstGeom prst="rect">
                        <a:avLst/>
                      </a:prstGeom>
                    </p:spPr>
                  </p:pic>
                </p:oleObj>
              </mc:Fallback>
            </mc:AlternateContent>
          </a:graphicData>
        </a:graphic>
      </p:graphicFrame>
      <p:pic>
        <p:nvPicPr>
          <p:cNvPr id="11" name="그림 10">
            <a:extLst>
              <a:ext uri="{FF2B5EF4-FFF2-40B4-BE49-F238E27FC236}">
                <a16:creationId xmlns:a16="http://schemas.microsoft.com/office/drawing/2014/main" id="{3C486989-F40F-CCB5-0E90-8F6DA1709D5E}"/>
              </a:ext>
            </a:extLst>
          </p:cNvPr>
          <p:cNvPicPr>
            <a:picLocks noChangeAspect="1"/>
          </p:cNvPicPr>
          <p:nvPr/>
        </p:nvPicPr>
        <p:blipFill>
          <a:blip r:embed="rId8"/>
          <a:stretch>
            <a:fillRect/>
          </a:stretch>
        </p:blipFill>
        <p:spPr>
          <a:xfrm>
            <a:off x="8117716" y="883753"/>
            <a:ext cx="4017723" cy="2944928"/>
          </a:xfrm>
          <a:prstGeom prst="rect">
            <a:avLst/>
          </a:prstGeom>
        </p:spPr>
      </p:pic>
      <p:sp>
        <p:nvSpPr>
          <p:cNvPr id="13" name="TextBox 12">
            <a:extLst>
              <a:ext uri="{FF2B5EF4-FFF2-40B4-BE49-F238E27FC236}">
                <a16:creationId xmlns:a16="http://schemas.microsoft.com/office/drawing/2014/main" id="{B8D41459-B991-1B2B-BCBA-D62A7AD9C7F2}"/>
              </a:ext>
            </a:extLst>
          </p:cNvPr>
          <p:cNvSpPr txBox="1"/>
          <p:nvPr/>
        </p:nvSpPr>
        <p:spPr>
          <a:xfrm>
            <a:off x="8577161" y="515291"/>
            <a:ext cx="4017723" cy="369332"/>
          </a:xfrm>
          <a:prstGeom prst="rect">
            <a:avLst/>
          </a:prstGeom>
          <a:noFill/>
        </p:spPr>
        <p:txBody>
          <a:bodyPr wrap="square">
            <a:spAutoFit/>
          </a:bodyPr>
          <a:lstStyle/>
          <a:p>
            <a:r>
              <a:rPr lang="en-US" altLang="ko-KR" b="1" dirty="0">
                <a:latin typeface="Arial" panose="020B0604020202020204" pitchFamily="34" charset="0"/>
                <a:cs typeface="Arial" panose="020B0604020202020204" pitchFamily="34" charset="0"/>
              </a:rPr>
              <a:t>[Characterization]</a:t>
            </a:r>
          </a:p>
        </p:txBody>
      </p:sp>
      <p:pic>
        <p:nvPicPr>
          <p:cNvPr id="20" name="그림 19">
            <a:extLst>
              <a:ext uri="{FF2B5EF4-FFF2-40B4-BE49-F238E27FC236}">
                <a16:creationId xmlns:a16="http://schemas.microsoft.com/office/drawing/2014/main" id="{1782EB43-F4BB-E14F-B60F-AB6C96679115}"/>
              </a:ext>
            </a:extLst>
          </p:cNvPr>
          <p:cNvPicPr>
            <a:picLocks noChangeAspect="1"/>
          </p:cNvPicPr>
          <p:nvPr/>
        </p:nvPicPr>
        <p:blipFill>
          <a:blip r:embed="rId9"/>
          <a:stretch>
            <a:fillRect/>
          </a:stretch>
        </p:blipFill>
        <p:spPr>
          <a:xfrm>
            <a:off x="5806559" y="1093928"/>
            <a:ext cx="2366449" cy="2171860"/>
          </a:xfrm>
          <a:prstGeom prst="rect">
            <a:avLst/>
          </a:prstGeom>
        </p:spPr>
      </p:pic>
      <p:cxnSp>
        <p:nvCxnSpPr>
          <p:cNvPr id="24" name="직선 화살표 연결선 23">
            <a:extLst>
              <a:ext uri="{FF2B5EF4-FFF2-40B4-BE49-F238E27FC236}">
                <a16:creationId xmlns:a16="http://schemas.microsoft.com/office/drawing/2014/main" id="{285EACD6-3C77-0E48-69D3-1305C48D8033}"/>
              </a:ext>
            </a:extLst>
          </p:cNvPr>
          <p:cNvCxnSpPr/>
          <p:nvPr/>
        </p:nvCxnSpPr>
        <p:spPr>
          <a:xfrm>
            <a:off x="4083306" y="2179858"/>
            <a:ext cx="1433164"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5" name="TextBox 24">
            <a:extLst>
              <a:ext uri="{FF2B5EF4-FFF2-40B4-BE49-F238E27FC236}">
                <a16:creationId xmlns:a16="http://schemas.microsoft.com/office/drawing/2014/main" id="{05EFA2E4-FEA6-CA69-685A-A0D0BC898C0F}"/>
              </a:ext>
            </a:extLst>
          </p:cNvPr>
          <p:cNvSpPr txBox="1"/>
          <p:nvPr/>
        </p:nvSpPr>
        <p:spPr>
          <a:xfrm>
            <a:off x="1910713" y="2108426"/>
            <a:ext cx="319318" cy="369332"/>
          </a:xfrm>
          <a:prstGeom prst="rect">
            <a:avLst/>
          </a:prstGeom>
          <a:noFill/>
        </p:spPr>
        <p:txBody>
          <a:bodyPr wrap="none" rtlCol="0">
            <a:spAutoFit/>
          </a:bodyPr>
          <a:lstStyle/>
          <a:p>
            <a:r>
              <a:rPr lang="en-US" altLang="ko-KR" dirty="0">
                <a:latin typeface="Arial" panose="020B0604020202020204" pitchFamily="34" charset="0"/>
                <a:cs typeface="Arial" panose="020B0604020202020204" pitchFamily="34" charset="0"/>
              </a:rPr>
              <a:t>+</a:t>
            </a:r>
            <a:endParaRPr lang="ko-KR" alt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003111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13">
            <a:extLst>
              <a:ext uri="{FF2B5EF4-FFF2-40B4-BE49-F238E27FC236}">
                <a16:creationId xmlns:a16="http://schemas.microsoft.com/office/drawing/2014/main" id="{AAD43312-8524-B0EF-F3E5-CF57C699CACE}"/>
              </a:ext>
            </a:extLst>
          </p:cNvPr>
          <p:cNvSpPr/>
          <p:nvPr/>
        </p:nvSpPr>
        <p:spPr bwMode="auto">
          <a:xfrm>
            <a:off x="68785" y="61691"/>
            <a:ext cx="135550" cy="707886"/>
          </a:xfrm>
          <a:prstGeom prst="rect">
            <a:avLst/>
          </a:prstGeom>
          <a:solidFill>
            <a:srgbClr val="870023"/>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sp>
        <p:nvSpPr>
          <p:cNvPr id="25" name="TextBox 24">
            <a:extLst>
              <a:ext uri="{FF2B5EF4-FFF2-40B4-BE49-F238E27FC236}">
                <a16:creationId xmlns:a16="http://schemas.microsoft.com/office/drawing/2014/main" id="{56C8C7BB-D504-CEC7-6927-B4FC092D45C9}"/>
              </a:ext>
            </a:extLst>
          </p:cNvPr>
          <p:cNvSpPr txBox="1"/>
          <p:nvPr/>
        </p:nvSpPr>
        <p:spPr>
          <a:xfrm>
            <a:off x="204335" y="855309"/>
            <a:ext cx="5082040" cy="400110"/>
          </a:xfrm>
          <a:prstGeom prst="rect">
            <a:avLst/>
          </a:prstGeom>
          <a:noFill/>
        </p:spPr>
        <p:txBody>
          <a:bodyPr wrap="square" rtlCol="0">
            <a:spAutoFit/>
          </a:bodyPr>
          <a:lstStyle/>
          <a:p>
            <a:pPr marL="342900" indent="-342900">
              <a:buFont typeface="Wingdings" panose="05000000000000000000" pitchFamily="2" charset="2"/>
              <a:buChar char="§"/>
            </a:pPr>
            <a:r>
              <a:rPr lang="en-US" altLang="ko-KR" sz="2000" b="1" dirty="0">
                <a:solidFill>
                  <a:srgbClr val="870023"/>
                </a:solidFill>
                <a:latin typeface="Arial" panose="020B0604020202020204" pitchFamily="34" charset="0"/>
                <a:cs typeface="Arial" panose="020B0604020202020204" pitchFamily="34" charset="0"/>
              </a:rPr>
              <a:t>Synthesis #7</a:t>
            </a:r>
            <a:endParaRPr lang="ko-KR" altLang="en-US" sz="2000" b="1" dirty="0">
              <a:solidFill>
                <a:srgbClr val="870023"/>
              </a:solidFill>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B43CE14F-46C1-BF31-47A0-6971637FA200}"/>
              </a:ext>
            </a:extLst>
          </p:cNvPr>
          <p:cNvSpPr txBox="1"/>
          <p:nvPr/>
        </p:nvSpPr>
        <p:spPr>
          <a:xfrm>
            <a:off x="270544" y="184801"/>
            <a:ext cx="2381545" cy="461665"/>
          </a:xfrm>
          <a:prstGeom prst="rect">
            <a:avLst/>
          </a:prstGeom>
          <a:noFill/>
        </p:spPr>
        <p:txBody>
          <a:bodyPr wrap="square">
            <a:spAutoFit/>
          </a:bodyPr>
          <a:lstStyle/>
          <a:p>
            <a:r>
              <a:rPr lang="en-US" altLang="ko-KR" sz="2400" b="1" i="1" dirty="0">
                <a:latin typeface="Arial" panose="020B0604020202020204" pitchFamily="34" charset="0"/>
                <a:cs typeface="Arial" panose="020B0604020202020204" pitchFamily="34" charset="0"/>
              </a:rPr>
              <a:t>1. Research</a:t>
            </a:r>
            <a:endParaRPr lang="ko-KR" altLang="en-US" sz="2400" dirty="0"/>
          </a:p>
        </p:txBody>
      </p:sp>
      <p:sp>
        <p:nvSpPr>
          <p:cNvPr id="7" name="TextBox 6">
            <a:extLst>
              <a:ext uri="{FF2B5EF4-FFF2-40B4-BE49-F238E27FC236}">
                <a16:creationId xmlns:a16="http://schemas.microsoft.com/office/drawing/2014/main" id="{512FD435-DAFE-E0C7-3576-83816B29CC35}"/>
              </a:ext>
            </a:extLst>
          </p:cNvPr>
          <p:cNvSpPr txBox="1"/>
          <p:nvPr/>
        </p:nvSpPr>
        <p:spPr>
          <a:xfrm>
            <a:off x="3853105" y="1157424"/>
            <a:ext cx="5008040" cy="307777"/>
          </a:xfrm>
          <a:prstGeom prst="rect">
            <a:avLst/>
          </a:prstGeom>
          <a:noFill/>
        </p:spPr>
        <p:txBody>
          <a:bodyPr wrap="square">
            <a:spAutoFit/>
          </a:bodyPr>
          <a:lstStyle/>
          <a:p>
            <a:r>
              <a:rPr lang="en-US" altLang="ko-KR" sz="1400" b="1" dirty="0">
                <a:solidFill>
                  <a:srgbClr val="870023"/>
                </a:solidFill>
                <a:latin typeface="Arial" panose="020B0604020202020204" pitchFamily="34" charset="0"/>
                <a:cs typeface="Arial" panose="020B0604020202020204" pitchFamily="34" charset="0"/>
              </a:rPr>
              <a:t>Amino </a:t>
            </a:r>
            <a:r>
              <a:rPr lang="en-US" altLang="ko-KR" sz="1400" b="1" dirty="0" err="1">
                <a:solidFill>
                  <a:srgbClr val="870023"/>
                </a:solidFill>
                <a:latin typeface="Arial" panose="020B0604020202020204" pitchFamily="34" charset="0"/>
                <a:cs typeface="Arial" panose="020B0604020202020204" pitchFamily="34" charset="0"/>
              </a:rPr>
              <a:t>trimethylene</a:t>
            </a:r>
            <a:r>
              <a:rPr lang="en-US" altLang="ko-KR" sz="1400" b="1" dirty="0">
                <a:solidFill>
                  <a:srgbClr val="870023"/>
                </a:solidFill>
                <a:latin typeface="Arial" panose="020B0604020202020204" pitchFamily="34" charset="0"/>
                <a:cs typeface="Arial" panose="020B0604020202020204" pitchFamily="34" charset="0"/>
              </a:rPr>
              <a:t> phosphonic acid (ATMP)</a:t>
            </a:r>
            <a:endParaRPr lang="ko-KR" altLang="en-US" sz="1400" b="1" dirty="0">
              <a:solidFill>
                <a:srgbClr val="870023"/>
              </a:solidFill>
              <a:latin typeface="Arial" panose="020B0604020202020204" pitchFamily="34" charset="0"/>
              <a:cs typeface="Arial" panose="020B0604020202020204" pitchFamily="34" charset="0"/>
            </a:endParaRPr>
          </a:p>
        </p:txBody>
      </p:sp>
      <p:pic>
        <p:nvPicPr>
          <p:cNvPr id="16" name="그림 15">
            <a:extLst>
              <a:ext uri="{FF2B5EF4-FFF2-40B4-BE49-F238E27FC236}">
                <a16:creationId xmlns:a16="http://schemas.microsoft.com/office/drawing/2014/main" id="{4BEB57D5-677E-45AD-B1DE-0D7CF5911BD9}"/>
              </a:ext>
            </a:extLst>
          </p:cNvPr>
          <p:cNvPicPr>
            <a:picLocks noChangeAspect="1"/>
          </p:cNvPicPr>
          <p:nvPr/>
        </p:nvPicPr>
        <p:blipFill>
          <a:blip r:embed="rId3"/>
          <a:stretch>
            <a:fillRect/>
          </a:stretch>
        </p:blipFill>
        <p:spPr>
          <a:xfrm>
            <a:off x="68785" y="1509804"/>
            <a:ext cx="7897677" cy="2787057"/>
          </a:xfrm>
          <a:prstGeom prst="rect">
            <a:avLst/>
          </a:prstGeom>
        </p:spPr>
      </p:pic>
      <p:sp>
        <p:nvSpPr>
          <p:cNvPr id="20" name="TextBox 19">
            <a:extLst>
              <a:ext uri="{FF2B5EF4-FFF2-40B4-BE49-F238E27FC236}">
                <a16:creationId xmlns:a16="http://schemas.microsoft.com/office/drawing/2014/main" id="{E5E367D0-0E3D-E374-7A26-B8BA93055F78}"/>
              </a:ext>
            </a:extLst>
          </p:cNvPr>
          <p:cNvSpPr txBox="1"/>
          <p:nvPr/>
        </p:nvSpPr>
        <p:spPr>
          <a:xfrm>
            <a:off x="2834" y="4859600"/>
            <a:ext cx="12189166" cy="1015663"/>
          </a:xfrm>
          <a:prstGeom prst="rect">
            <a:avLst/>
          </a:prstGeom>
          <a:noFill/>
        </p:spPr>
        <p:txBody>
          <a:bodyPr wrap="square">
            <a:spAutoFit/>
          </a:bodyPr>
          <a:lstStyle/>
          <a:p>
            <a:r>
              <a:rPr lang="en-US" altLang="ko-KR" sz="1200" dirty="0">
                <a:latin typeface="Arial" panose="020B0604020202020204" pitchFamily="34" charset="0"/>
                <a:cs typeface="Arial" panose="020B0604020202020204" pitchFamily="34" charset="0"/>
              </a:rPr>
              <a:t>9.88 g of ATMP and 400 mL of deionized water were added into a 1 L beaker and stirred to form a dilute solution with a pH value of 1. 36.95 g of NA and 27.05 g of FeCl</a:t>
            </a:r>
            <a:r>
              <a:rPr lang="en-US" altLang="ko-KR" sz="1200" baseline="-25000" dirty="0">
                <a:latin typeface="Arial" panose="020B0604020202020204" pitchFamily="34" charset="0"/>
                <a:cs typeface="Arial" panose="020B0604020202020204" pitchFamily="34" charset="0"/>
              </a:rPr>
              <a:t>3</a:t>
            </a:r>
            <a:r>
              <a:rPr lang="en-US" altLang="ko-KR" sz="1200" dirty="0">
                <a:latin typeface="Arial" panose="020B0604020202020204" pitchFamily="34" charset="0"/>
                <a:cs typeface="Arial" panose="020B0604020202020204" pitchFamily="34" charset="0"/>
              </a:rPr>
              <a:t>•6H</a:t>
            </a:r>
            <a:r>
              <a:rPr lang="en-US" altLang="ko-KR" sz="1200" baseline="-25000" dirty="0">
                <a:latin typeface="Arial" panose="020B0604020202020204" pitchFamily="34" charset="0"/>
                <a:cs typeface="Arial" panose="020B0604020202020204" pitchFamily="34" charset="0"/>
              </a:rPr>
              <a:t>2</a:t>
            </a:r>
            <a:r>
              <a:rPr lang="en-US" altLang="ko-KR" sz="1200" dirty="0">
                <a:latin typeface="Arial" panose="020B0604020202020204" pitchFamily="34" charset="0"/>
                <a:cs typeface="Arial" panose="020B0604020202020204" pitchFamily="34" charset="0"/>
              </a:rPr>
              <a:t>O were dis-solved in 200 mL of deionized water to form their solutions. Then, the NA solution was added to ATMP solution and stirred continuously for 10 min to obtain ATMP-NA solution. Whereafter, whenFeCl3•6H2O solution was slowly added into the above mixed solution, the white precipitate was produced rapidly, and the reaction was continued for 10 min under constant stirring. The concentrations of Fe3+ and ATMP-NA were 0.125 mol/L in the mixed solution, each. The obtained precipitate (ATMP-NA-Fe) was centrifuged and washed with 600 mL of deionized water by two cycles. Finally, it was dried at 80 °C for 12 h and ground into a powder</a:t>
            </a:r>
            <a:endParaRPr lang="ko-KR" altLang="en-US" sz="1200" dirty="0">
              <a:latin typeface="Arial" panose="020B0604020202020204" pitchFamily="34" charset="0"/>
              <a:cs typeface="Arial" panose="020B0604020202020204" pitchFamily="34" charset="0"/>
            </a:endParaRPr>
          </a:p>
        </p:txBody>
      </p:sp>
      <p:sp>
        <p:nvSpPr>
          <p:cNvPr id="24" name="TextBox 23">
            <a:extLst>
              <a:ext uri="{FF2B5EF4-FFF2-40B4-BE49-F238E27FC236}">
                <a16:creationId xmlns:a16="http://schemas.microsoft.com/office/drawing/2014/main" id="{0A2341FD-FA99-343A-0559-F6CE686DB853}"/>
              </a:ext>
            </a:extLst>
          </p:cNvPr>
          <p:cNvSpPr txBox="1"/>
          <p:nvPr/>
        </p:nvSpPr>
        <p:spPr>
          <a:xfrm>
            <a:off x="0" y="4509268"/>
            <a:ext cx="2287806" cy="369332"/>
          </a:xfrm>
          <a:prstGeom prst="rect">
            <a:avLst/>
          </a:prstGeom>
          <a:noFill/>
        </p:spPr>
        <p:txBody>
          <a:bodyPr wrap="none" rtlCol="0">
            <a:spAutoFit/>
          </a:bodyPr>
          <a:lstStyle/>
          <a:p>
            <a:r>
              <a:rPr lang="en-US" altLang="ko-KR" b="1" dirty="0">
                <a:latin typeface="Arial" panose="020B0604020202020204" pitchFamily="34" charset="0"/>
                <a:cs typeface="Arial" panose="020B0604020202020204" pitchFamily="34" charset="0"/>
              </a:rPr>
              <a:t>[Simple procedure]</a:t>
            </a:r>
            <a:endParaRPr lang="ko-KR" altLang="en-US" b="1" dirty="0">
              <a:latin typeface="Arial" panose="020B0604020202020204" pitchFamily="34" charset="0"/>
              <a:cs typeface="Arial" panose="020B0604020202020204" pitchFamily="34" charset="0"/>
            </a:endParaRPr>
          </a:p>
        </p:txBody>
      </p:sp>
      <p:pic>
        <p:nvPicPr>
          <p:cNvPr id="33" name="그림 32">
            <a:extLst>
              <a:ext uri="{FF2B5EF4-FFF2-40B4-BE49-F238E27FC236}">
                <a16:creationId xmlns:a16="http://schemas.microsoft.com/office/drawing/2014/main" id="{CC52B032-C1DF-44DA-1A3C-A316D3F7FA3F}"/>
              </a:ext>
            </a:extLst>
          </p:cNvPr>
          <p:cNvPicPr>
            <a:picLocks noChangeAspect="1"/>
          </p:cNvPicPr>
          <p:nvPr/>
        </p:nvPicPr>
        <p:blipFill>
          <a:blip r:embed="rId4"/>
          <a:stretch>
            <a:fillRect/>
          </a:stretch>
        </p:blipFill>
        <p:spPr>
          <a:xfrm>
            <a:off x="8656226" y="4593"/>
            <a:ext cx="3033713" cy="2499138"/>
          </a:xfrm>
          <a:prstGeom prst="rect">
            <a:avLst/>
          </a:prstGeom>
        </p:spPr>
      </p:pic>
      <p:sp>
        <p:nvSpPr>
          <p:cNvPr id="36" name="TextBox 35">
            <a:extLst>
              <a:ext uri="{FF2B5EF4-FFF2-40B4-BE49-F238E27FC236}">
                <a16:creationId xmlns:a16="http://schemas.microsoft.com/office/drawing/2014/main" id="{D75D8795-FD09-DF56-3767-3F351E630B85}"/>
              </a:ext>
            </a:extLst>
          </p:cNvPr>
          <p:cNvSpPr txBox="1"/>
          <p:nvPr/>
        </p:nvSpPr>
        <p:spPr>
          <a:xfrm>
            <a:off x="0" y="5798975"/>
            <a:ext cx="1479892" cy="369332"/>
          </a:xfrm>
          <a:prstGeom prst="rect">
            <a:avLst/>
          </a:prstGeom>
          <a:noFill/>
        </p:spPr>
        <p:txBody>
          <a:bodyPr wrap="none" rtlCol="0">
            <a:spAutoFit/>
          </a:bodyPr>
          <a:lstStyle/>
          <a:p>
            <a:r>
              <a:rPr lang="en-US" altLang="ko-KR" b="1" dirty="0">
                <a:latin typeface="Arial" panose="020B0604020202020204" pitchFamily="34" charset="0"/>
                <a:cs typeface="Arial" panose="020B0604020202020204" pitchFamily="34" charset="0"/>
              </a:rPr>
              <a:t>[Properties]</a:t>
            </a:r>
            <a:endParaRPr lang="ko-KR" altLang="en-US" b="1" dirty="0">
              <a:latin typeface="Arial" panose="020B0604020202020204" pitchFamily="34" charset="0"/>
              <a:cs typeface="Arial" panose="020B0604020202020204" pitchFamily="34" charset="0"/>
            </a:endParaRPr>
          </a:p>
        </p:txBody>
      </p:sp>
      <p:sp>
        <p:nvSpPr>
          <p:cNvPr id="37" name="TextBox 36">
            <a:extLst>
              <a:ext uri="{FF2B5EF4-FFF2-40B4-BE49-F238E27FC236}">
                <a16:creationId xmlns:a16="http://schemas.microsoft.com/office/drawing/2014/main" id="{450D88F7-6E93-E45D-293C-09EFE33FE1C8}"/>
              </a:ext>
            </a:extLst>
          </p:cNvPr>
          <p:cNvSpPr txBox="1"/>
          <p:nvPr/>
        </p:nvSpPr>
        <p:spPr>
          <a:xfrm>
            <a:off x="0" y="6173277"/>
            <a:ext cx="12137614" cy="646331"/>
          </a:xfrm>
          <a:prstGeom prst="rect">
            <a:avLst/>
          </a:prstGeom>
          <a:noFill/>
        </p:spPr>
        <p:txBody>
          <a:bodyPr wrap="square">
            <a:spAutoFit/>
          </a:bodyPr>
          <a:lstStyle/>
          <a:p>
            <a:r>
              <a:rPr lang="en-US" altLang="ko-KR" sz="1200" dirty="0">
                <a:latin typeface="Arial" panose="020B0604020202020204" pitchFamily="34" charset="0"/>
                <a:cs typeface="Arial" panose="020B0604020202020204" pitchFamily="34" charset="0"/>
              </a:rPr>
              <a:t>The initial decomposition temperature (</a:t>
            </a:r>
            <a:r>
              <a:rPr lang="en-US" altLang="ko-KR" sz="1200" dirty="0" err="1">
                <a:latin typeface="Arial" panose="020B0604020202020204" pitchFamily="34" charset="0"/>
                <a:cs typeface="Arial" panose="020B0604020202020204" pitchFamily="34" charset="0"/>
              </a:rPr>
              <a:t>T</a:t>
            </a:r>
            <a:r>
              <a:rPr lang="en-US" altLang="ko-KR" sz="1200" baseline="-25000" dirty="0" err="1">
                <a:latin typeface="Arial" panose="020B0604020202020204" pitchFamily="34" charset="0"/>
                <a:cs typeface="Arial" panose="020B0604020202020204" pitchFamily="34" charset="0"/>
              </a:rPr>
              <a:t>initial</a:t>
            </a:r>
            <a:r>
              <a:rPr lang="en-US" altLang="ko-KR" sz="1200" baseline="-25000" dirty="0">
                <a:latin typeface="Arial" panose="020B0604020202020204" pitchFamily="34" charset="0"/>
                <a:cs typeface="Arial" panose="020B0604020202020204" pitchFamily="34" charset="0"/>
              </a:rPr>
              <a:t> </a:t>
            </a:r>
            <a:r>
              <a:rPr lang="en-US" altLang="ko-KR" sz="1200" dirty="0">
                <a:latin typeface="Arial" panose="020B0604020202020204" pitchFamily="34" charset="0"/>
                <a:cs typeface="Arial" panose="020B0604020202020204" pitchFamily="34" charset="0"/>
              </a:rPr>
              <a:t>, the temperature at 5% mass loss) :</a:t>
            </a:r>
            <a:r>
              <a:rPr lang="en-US" altLang="ko-KR" sz="1200" b="0" i="0" dirty="0">
                <a:solidFill>
                  <a:srgbClr val="000000"/>
                </a:solidFill>
                <a:effectLst/>
                <a:latin typeface="noto"/>
              </a:rPr>
              <a:t>NA 219 °C, ATMP 174 °C, ATMP-NA-Fe 190°C</a:t>
            </a:r>
            <a:r>
              <a:rPr lang="en-US" altLang="ko-KR" sz="1200" dirty="0">
                <a:latin typeface="Arial" panose="020B0604020202020204" pitchFamily="34" charset="0"/>
                <a:cs typeface="Arial" panose="020B0604020202020204" pitchFamily="34" charset="0"/>
              </a:rPr>
              <a:t> [lose of absorbed water]</a:t>
            </a:r>
          </a:p>
          <a:p>
            <a:r>
              <a:rPr lang="en-US" altLang="ko-KR" sz="1200" dirty="0">
                <a:latin typeface="Arial" panose="020B0604020202020204" pitchFamily="34" charset="0"/>
                <a:cs typeface="Arial" panose="020B0604020202020204" pitchFamily="34" charset="0"/>
              </a:rPr>
              <a:t>From the DTG curve, it is worth noting that the maximum decomposition rate of ATMP-NA- Fe is lower than those of ATMP and ATMP-NA. [Fe3+ is beneficial to the carbonization of ATMP-NA, thus improving its thermal stability at high temperature.] </a:t>
            </a:r>
            <a:endParaRPr lang="ko-KR" altLang="en-US" sz="1200" dirty="0">
              <a:latin typeface="Arial" panose="020B0604020202020204" pitchFamily="34" charset="0"/>
              <a:cs typeface="Arial" panose="020B0604020202020204" pitchFamily="34" charset="0"/>
            </a:endParaRPr>
          </a:p>
        </p:txBody>
      </p:sp>
      <p:pic>
        <p:nvPicPr>
          <p:cNvPr id="38" name="그림 37">
            <a:extLst>
              <a:ext uri="{FF2B5EF4-FFF2-40B4-BE49-F238E27FC236}">
                <a16:creationId xmlns:a16="http://schemas.microsoft.com/office/drawing/2014/main" id="{4F74D5D1-E023-5B79-39AA-65E8EDF89CFF}"/>
              </a:ext>
            </a:extLst>
          </p:cNvPr>
          <p:cNvPicPr>
            <a:picLocks noChangeAspect="1"/>
          </p:cNvPicPr>
          <p:nvPr/>
        </p:nvPicPr>
        <p:blipFill>
          <a:blip r:embed="rId5"/>
          <a:stretch>
            <a:fillRect/>
          </a:stretch>
        </p:blipFill>
        <p:spPr>
          <a:xfrm>
            <a:off x="2652089" y="630131"/>
            <a:ext cx="1201016" cy="850466"/>
          </a:xfrm>
          <a:prstGeom prst="rect">
            <a:avLst/>
          </a:prstGeom>
        </p:spPr>
      </p:pic>
      <p:pic>
        <p:nvPicPr>
          <p:cNvPr id="40" name="그림 39">
            <a:extLst>
              <a:ext uri="{FF2B5EF4-FFF2-40B4-BE49-F238E27FC236}">
                <a16:creationId xmlns:a16="http://schemas.microsoft.com/office/drawing/2014/main" id="{2F5A87CE-598E-72C7-C744-6C2BBFE26D52}"/>
              </a:ext>
            </a:extLst>
          </p:cNvPr>
          <p:cNvPicPr>
            <a:picLocks noChangeAspect="1"/>
          </p:cNvPicPr>
          <p:nvPr/>
        </p:nvPicPr>
        <p:blipFill>
          <a:blip r:embed="rId6"/>
          <a:stretch>
            <a:fillRect/>
          </a:stretch>
        </p:blipFill>
        <p:spPr>
          <a:xfrm>
            <a:off x="8684173" y="2474215"/>
            <a:ext cx="3033712" cy="2439209"/>
          </a:xfrm>
          <a:prstGeom prst="rect">
            <a:avLst/>
          </a:prstGeom>
        </p:spPr>
      </p:pic>
    </p:spTree>
    <p:extLst>
      <p:ext uri="{BB962C8B-B14F-4D97-AF65-F5344CB8AC3E}">
        <p14:creationId xmlns:p14="http://schemas.microsoft.com/office/powerpoint/2010/main" val="22585449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13">
            <a:extLst>
              <a:ext uri="{FF2B5EF4-FFF2-40B4-BE49-F238E27FC236}">
                <a16:creationId xmlns:a16="http://schemas.microsoft.com/office/drawing/2014/main" id="{AAD43312-8524-B0EF-F3E5-CF57C699CACE}"/>
              </a:ext>
            </a:extLst>
          </p:cNvPr>
          <p:cNvSpPr/>
          <p:nvPr/>
        </p:nvSpPr>
        <p:spPr bwMode="auto">
          <a:xfrm>
            <a:off x="68785" y="61691"/>
            <a:ext cx="135550" cy="707886"/>
          </a:xfrm>
          <a:prstGeom prst="rect">
            <a:avLst/>
          </a:prstGeom>
          <a:solidFill>
            <a:srgbClr val="870023"/>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sp>
        <p:nvSpPr>
          <p:cNvPr id="25" name="TextBox 24">
            <a:extLst>
              <a:ext uri="{FF2B5EF4-FFF2-40B4-BE49-F238E27FC236}">
                <a16:creationId xmlns:a16="http://schemas.microsoft.com/office/drawing/2014/main" id="{56C8C7BB-D504-CEC7-6927-B4FC092D45C9}"/>
              </a:ext>
            </a:extLst>
          </p:cNvPr>
          <p:cNvSpPr txBox="1"/>
          <p:nvPr/>
        </p:nvSpPr>
        <p:spPr>
          <a:xfrm>
            <a:off x="204335" y="855309"/>
            <a:ext cx="5082040" cy="400110"/>
          </a:xfrm>
          <a:prstGeom prst="rect">
            <a:avLst/>
          </a:prstGeom>
          <a:noFill/>
        </p:spPr>
        <p:txBody>
          <a:bodyPr wrap="square" rtlCol="0">
            <a:spAutoFit/>
          </a:bodyPr>
          <a:lstStyle/>
          <a:p>
            <a:pPr marL="342900" indent="-342900">
              <a:buFont typeface="Wingdings" panose="05000000000000000000" pitchFamily="2" charset="2"/>
              <a:buChar char="§"/>
            </a:pPr>
            <a:r>
              <a:rPr lang="en-US" altLang="ko-KR" sz="2000" b="1" dirty="0">
                <a:solidFill>
                  <a:srgbClr val="870023"/>
                </a:solidFill>
                <a:latin typeface="Arial" panose="020B0604020202020204" pitchFamily="34" charset="0"/>
                <a:cs typeface="Arial" panose="020B0604020202020204" pitchFamily="34" charset="0"/>
              </a:rPr>
              <a:t>Synthesis #8</a:t>
            </a:r>
            <a:endParaRPr lang="ko-KR" altLang="en-US" sz="2000" b="1" dirty="0">
              <a:solidFill>
                <a:srgbClr val="870023"/>
              </a:solidFill>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B43CE14F-46C1-BF31-47A0-6971637FA200}"/>
              </a:ext>
            </a:extLst>
          </p:cNvPr>
          <p:cNvSpPr txBox="1"/>
          <p:nvPr/>
        </p:nvSpPr>
        <p:spPr>
          <a:xfrm>
            <a:off x="270544" y="184801"/>
            <a:ext cx="2381545" cy="461665"/>
          </a:xfrm>
          <a:prstGeom prst="rect">
            <a:avLst/>
          </a:prstGeom>
          <a:noFill/>
        </p:spPr>
        <p:txBody>
          <a:bodyPr wrap="square">
            <a:spAutoFit/>
          </a:bodyPr>
          <a:lstStyle/>
          <a:p>
            <a:r>
              <a:rPr lang="en-US" altLang="ko-KR" sz="2400" b="1" i="1" dirty="0">
                <a:latin typeface="Arial" panose="020B0604020202020204" pitchFamily="34" charset="0"/>
                <a:cs typeface="Arial" panose="020B0604020202020204" pitchFamily="34" charset="0"/>
              </a:rPr>
              <a:t>1. Research</a:t>
            </a:r>
            <a:endParaRPr lang="ko-KR" altLang="en-US" sz="2400" dirty="0"/>
          </a:p>
        </p:txBody>
      </p:sp>
      <p:sp>
        <p:nvSpPr>
          <p:cNvPr id="7" name="TextBox 6">
            <a:extLst>
              <a:ext uri="{FF2B5EF4-FFF2-40B4-BE49-F238E27FC236}">
                <a16:creationId xmlns:a16="http://schemas.microsoft.com/office/drawing/2014/main" id="{512FD435-DAFE-E0C7-3576-83816B29CC35}"/>
              </a:ext>
            </a:extLst>
          </p:cNvPr>
          <p:cNvSpPr txBox="1"/>
          <p:nvPr/>
        </p:nvSpPr>
        <p:spPr>
          <a:xfrm>
            <a:off x="3853105" y="1157424"/>
            <a:ext cx="5008040" cy="307777"/>
          </a:xfrm>
          <a:prstGeom prst="rect">
            <a:avLst/>
          </a:prstGeom>
          <a:noFill/>
        </p:spPr>
        <p:txBody>
          <a:bodyPr wrap="square">
            <a:spAutoFit/>
          </a:bodyPr>
          <a:lstStyle/>
          <a:p>
            <a:r>
              <a:rPr lang="en-US" altLang="ko-KR" sz="1400" b="1" dirty="0">
                <a:solidFill>
                  <a:srgbClr val="870023"/>
                </a:solidFill>
                <a:latin typeface="Arial" panose="020B0604020202020204" pitchFamily="34" charset="0"/>
                <a:cs typeface="Arial" panose="020B0604020202020204" pitchFamily="34" charset="0"/>
              </a:rPr>
              <a:t>Amino </a:t>
            </a:r>
            <a:r>
              <a:rPr lang="en-US" altLang="ko-KR" sz="1400" b="1" dirty="0" err="1">
                <a:solidFill>
                  <a:srgbClr val="870023"/>
                </a:solidFill>
                <a:latin typeface="Arial" panose="020B0604020202020204" pitchFamily="34" charset="0"/>
                <a:cs typeface="Arial" panose="020B0604020202020204" pitchFamily="34" charset="0"/>
              </a:rPr>
              <a:t>trimethylene</a:t>
            </a:r>
            <a:r>
              <a:rPr lang="en-US" altLang="ko-KR" sz="1400" b="1" dirty="0">
                <a:solidFill>
                  <a:srgbClr val="870023"/>
                </a:solidFill>
                <a:latin typeface="Arial" panose="020B0604020202020204" pitchFamily="34" charset="0"/>
                <a:cs typeface="Arial" panose="020B0604020202020204" pitchFamily="34" charset="0"/>
              </a:rPr>
              <a:t> phosphonic acid (ATMP)</a:t>
            </a:r>
            <a:endParaRPr lang="ko-KR" altLang="en-US" sz="1400" b="1" dirty="0">
              <a:solidFill>
                <a:srgbClr val="870023"/>
              </a:solidFill>
              <a:latin typeface="Arial" panose="020B0604020202020204" pitchFamily="34" charset="0"/>
              <a:cs typeface="Arial" panose="020B0604020202020204" pitchFamily="34" charset="0"/>
            </a:endParaRPr>
          </a:p>
        </p:txBody>
      </p:sp>
      <p:sp>
        <p:nvSpPr>
          <p:cNvPr id="24" name="TextBox 23">
            <a:extLst>
              <a:ext uri="{FF2B5EF4-FFF2-40B4-BE49-F238E27FC236}">
                <a16:creationId xmlns:a16="http://schemas.microsoft.com/office/drawing/2014/main" id="{0A2341FD-FA99-343A-0559-F6CE686DB853}"/>
              </a:ext>
            </a:extLst>
          </p:cNvPr>
          <p:cNvSpPr txBox="1"/>
          <p:nvPr/>
        </p:nvSpPr>
        <p:spPr>
          <a:xfrm>
            <a:off x="0" y="4509268"/>
            <a:ext cx="1479892" cy="369332"/>
          </a:xfrm>
          <a:prstGeom prst="rect">
            <a:avLst/>
          </a:prstGeom>
          <a:noFill/>
        </p:spPr>
        <p:txBody>
          <a:bodyPr wrap="none" rtlCol="0">
            <a:spAutoFit/>
          </a:bodyPr>
          <a:lstStyle/>
          <a:p>
            <a:r>
              <a:rPr lang="en-US" altLang="ko-KR" b="1" dirty="0">
                <a:latin typeface="Arial" panose="020B0604020202020204" pitchFamily="34" charset="0"/>
                <a:cs typeface="Arial" panose="020B0604020202020204" pitchFamily="34" charset="0"/>
              </a:rPr>
              <a:t>[Procedure]</a:t>
            </a:r>
            <a:endParaRPr lang="ko-KR" altLang="en-US" b="1" dirty="0">
              <a:latin typeface="Arial" panose="020B0604020202020204" pitchFamily="34" charset="0"/>
              <a:cs typeface="Arial" panose="020B0604020202020204" pitchFamily="34" charset="0"/>
            </a:endParaRPr>
          </a:p>
        </p:txBody>
      </p:sp>
      <p:sp>
        <p:nvSpPr>
          <p:cNvPr id="36" name="TextBox 35">
            <a:extLst>
              <a:ext uri="{FF2B5EF4-FFF2-40B4-BE49-F238E27FC236}">
                <a16:creationId xmlns:a16="http://schemas.microsoft.com/office/drawing/2014/main" id="{D75D8795-FD09-DF56-3767-3F351E630B85}"/>
              </a:ext>
            </a:extLst>
          </p:cNvPr>
          <p:cNvSpPr txBox="1"/>
          <p:nvPr/>
        </p:nvSpPr>
        <p:spPr>
          <a:xfrm>
            <a:off x="0" y="5798975"/>
            <a:ext cx="1479892" cy="369332"/>
          </a:xfrm>
          <a:prstGeom prst="rect">
            <a:avLst/>
          </a:prstGeom>
          <a:noFill/>
        </p:spPr>
        <p:txBody>
          <a:bodyPr wrap="none" rtlCol="0">
            <a:spAutoFit/>
          </a:bodyPr>
          <a:lstStyle/>
          <a:p>
            <a:r>
              <a:rPr lang="en-US" altLang="ko-KR" b="1" dirty="0">
                <a:latin typeface="Arial" panose="020B0604020202020204" pitchFamily="34" charset="0"/>
                <a:cs typeface="Arial" panose="020B0604020202020204" pitchFamily="34" charset="0"/>
              </a:rPr>
              <a:t>[Properties]</a:t>
            </a:r>
            <a:endParaRPr lang="ko-KR" altLang="en-US" b="1" dirty="0">
              <a:latin typeface="Arial" panose="020B0604020202020204" pitchFamily="34" charset="0"/>
              <a:cs typeface="Arial" panose="020B0604020202020204" pitchFamily="34" charset="0"/>
            </a:endParaRPr>
          </a:p>
        </p:txBody>
      </p:sp>
      <p:pic>
        <p:nvPicPr>
          <p:cNvPr id="38" name="그림 37">
            <a:extLst>
              <a:ext uri="{FF2B5EF4-FFF2-40B4-BE49-F238E27FC236}">
                <a16:creationId xmlns:a16="http://schemas.microsoft.com/office/drawing/2014/main" id="{4F74D5D1-E023-5B79-39AA-65E8EDF89CFF}"/>
              </a:ext>
            </a:extLst>
          </p:cNvPr>
          <p:cNvPicPr>
            <a:picLocks noChangeAspect="1"/>
          </p:cNvPicPr>
          <p:nvPr/>
        </p:nvPicPr>
        <p:blipFill>
          <a:blip r:embed="rId3"/>
          <a:stretch>
            <a:fillRect/>
          </a:stretch>
        </p:blipFill>
        <p:spPr>
          <a:xfrm>
            <a:off x="2652089" y="630131"/>
            <a:ext cx="1201016" cy="850466"/>
          </a:xfrm>
          <a:prstGeom prst="rect">
            <a:avLst/>
          </a:prstGeom>
        </p:spPr>
      </p:pic>
      <p:pic>
        <p:nvPicPr>
          <p:cNvPr id="4" name="그림 3">
            <a:extLst>
              <a:ext uri="{FF2B5EF4-FFF2-40B4-BE49-F238E27FC236}">
                <a16:creationId xmlns:a16="http://schemas.microsoft.com/office/drawing/2014/main" id="{A2A76330-B560-B030-4CDB-F76E61F7AE1D}"/>
              </a:ext>
            </a:extLst>
          </p:cNvPr>
          <p:cNvPicPr>
            <a:picLocks noChangeAspect="1"/>
          </p:cNvPicPr>
          <p:nvPr/>
        </p:nvPicPr>
        <p:blipFill>
          <a:blip r:embed="rId4"/>
          <a:stretch>
            <a:fillRect/>
          </a:stretch>
        </p:blipFill>
        <p:spPr>
          <a:xfrm>
            <a:off x="68785" y="1689440"/>
            <a:ext cx="5834063" cy="2689462"/>
          </a:xfrm>
          <a:prstGeom prst="rect">
            <a:avLst/>
          </a:prstGeom>
        </p:spPr>
      </p:pic>
      <p:sp>
        <p:nvSpPr>
          <p:cNvPr id="8" name="TextBox 7">
            <a:extLst>
              <a:ext uri="{FF2B5EF4-FFF2-40B4-BE49-F238E27FC236}">
                <a16:creationId xmlns:a16="http://schemas.microsoft.com/office/drawing/2014/main" id="{1EDEEF90-22D5-6A02-B38D-EBFDF046893B}"/>
              </a:ext>
            </a:extLst>
          </p:cNvPr>
          <p:cNvSpPr txBox="1"/>
          <p:nvPr/>
        </p:nvSpPr>
        <p:spPr>
          <a:xfrm>
            <a:off x="68785" y="4821412"/>
            <a:ext cx="12123215" cy="1015663"/>
          </a:xfrm>
          <a:prstGeom prst="rect">
            <a:avLst/>
          </a:prstGeom>
          <a:noFill/>
        </p:spPr>
        <p:txBody>
          <a:bodyPr wrap="square">
            <a:spAutoFit/>
          </a:bodyPr>
          <a:lstStyle/>
          <a:p>
            <a:r>
              <a:rPr lang="en-US" altLang="ko-KR" sz="1200" dirty="0">
                <a:latin typeface="Arial" panose="020B0604020202020204" pitchFamily="34" charset="0"/>
                <a:cs typeface="Arial" panose="020B0604020202020204" pitchFamily="34" charset="0"/>
              </a:rPr>
              <a:t>ATMP was dried at 808 °C for 8 h before use. Next,30.0 g (0.24 mol) of MEL and 300 mL of deionized water were added  into  a  500 mL  four-necked  flask  equipped  with  a mechanical stirrer, thermometer, and condenser. Under vigorous stirring, this suspension was heated to 858 °C  by a thermostatic water bath. Then 35.7 g (0.12 mol) of ATMP, after being dissolved in 100 mL of deionized water, was dropwise added into the MEL suspension within 1 h. The reaction was kept for 3h at 858 °C. Then it was filtered, washed by hot deionized water several times, and dried at 808 °C overnight. The raw product was heated at 200 °C for 2h.The obtained MATMP was ground and screened through 200 mesh. The product yield was 87.0%</a:t>
            </a:r>
            <a:endParaRPr lang="ko-KR" altLang="en-US" sz="1200" dirty="0">
              <a:latin typeface="Arial" panose="020B0604020202020204" pitchFamily="34" charset="0"/>
              <a:cs typeface="Arial" panose="020B0604020202020204" pitchFamily="34" charset="0"/>
            </a:endParaRPr>
          </a:p>
        </p:txBody>
      </p:sp>
      <p:pic>
        <p:nvPicPr>
          <p:cNvPr id="10" name="그림 9">
            <a:extLst>
              <a:ext uri="{FF2B5EF4-FFF2-40B4-BE49-F238E27FC236}">
                <a16:creationId xmlns:a16="http://schemas.microsoft.com/office/drawing/2014/main" id="{B62EAFD5-C1DC-BA82-D598-9EE8E68C589A}"/>
              </a:ext>
            </a:extLst>
          </p:cNvPr>
          <p:cNvPicPr>
            <a:picLocks noChangeAspect="1"/>
          </p:cNvPicPr>
          <p:nvPr/>
        </p:nvPicPr>
        <p:blipFill>
          <a:blip r:embed="rId5"/>
          <a:stretch>
            <a:fillRect/>
          </a:stretch>
        </p:blipFill>
        <p:spPr>
          <a:xfrm>
            <a:off x="7899986" y="1698134"/>
            <a:ext cx="3691939" cy="2797305"/>
          </a:xfrm>
          <a:prstGeom prst="rect">
            <a:avLst/>
          </a:prstGeom>
        </p:spPr>
      </p:pic>
      <p:sp>
        <p:nvSpPr>
          <p:cNvPr id="12" name="TextBox 11">
            <a:extLst>
              <a:ext uri="{FF2B5EF4-FFF2-40B4-BE49-F238E27FC236}">
                <a16:creationId xmlns:a16="http://schemas.microsoft.com/office/drawing/2014/main" id="{32751561-39FB-4C38-6845-AA6934AD6EA6}"/>
              </a:ext>
            </a:extLst>
          </p:cNvPr>
          <p:cNvSpPr txBox="1"/>
          <p:nvPr/>
        </p:nvSpPr>
        <p:spPr>
          <a:xfrm>
            <a:off x="6441281" y="4324602"/>
            <a:ext cx="2074069" cy="338554"/>
          </a:xfrm>
          <a:prstGeom prst="rect">
            <a:avLst/>
          </a:prstGeom>
          <a:noFill/>
        </p:spPr>
        <p:txBody>
          <a:bodyPr wrap="square">
            <a:spAutoFit/>
          </a:bodyPr>
          <a:lstStyle/>
          <a:p>
            <a:r>
              <a:rPr lang="en-US" altLang="ko-KR" sz="1600" dirty="0">
                <a:latin typeface="Arial" panose="020B0604020202020204" pitchFamily="34" charset="0"/>
                <a:cs typeface="Arial" panose="020B0604020202020204" pitchFamily="34" charset="0"/>
              </a:rPr>
              <a:t>pentaerythritol (PER)</a:t>
            </a:r>
            <a:endParaRPr lang="ko-KR" altLang="en-US" sz="1600" dirty="0">
              <a:latin typeface="Arial" panose="020B0604020202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900C3A0A-1029-289D-DC49-F5E4A2EDD560}"/>
              </a:ext>
            </a:extLst>
          </p:cNvPr>
          <p:cNvSpPr txBox="1"/>
          <p:nvPr/>
        </p:nvSpPr>
        <p:spPr>
          <a:xfrm>
            <a:off x="6441281" y="4528533"/>
            <a:ext cx="3809487" cy="338554"/>
          </a:xfrm>
          <a:prstGeom prst="rect">
            <a:avLst/>
          </a:prstGeom>
          <a:noFill/>
        </p:spPr>
        <p:txBody>
          <a:bodyPr wrap="square">
            <a:spAutoFit/>
          </a:bodyPr>
          <a:lstStyle/>
          <a:p>
            <a:r>
              <a:rPr lang="en-US" altLang="ko-KR" sz="1600" dirty="0">
                <a:latin typeface="Arial" panose="020B0604020202020204" pitchFamily="34" charset="0"/>
                <a:cs typeface="Arial" panose="020B0604020202020204" pitchFamily="34" charset="0"/>
              </a:rPr>
              <a:t>intumescent  flame  retardants  (IFR)</a:t>
            </a:r>
            <a:endParaRPr lang="ko-KR" altLang="en-US" sz="1600" dirty="0">
              <a:latin typeface="Arial" panose="020B060402020202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04B243D3-44DA-B55C-FD83-AD4E2A9497E0}"/>
              </a:ext>
            </a:extLst>
          </p:cNvPr>
          <p:cNvSpPr txBox="1"/>
          <p:nvPr/>
        </p:nvSpPr>
        <p:spPr>
          <a:xfrm>
            <a:off x="0" y="6141085"/>
            <a:ext cx="10017919" cy="276999"/>
          </a:xfrm>
          <a:prstGeom prst="rect">
            <a:avLst/>
          </a:prstGeom>
          <a:noFill/>
        </p:spPr>
        <p:txBody>
          <a:bodyPr wrap="square">
            <a:spAutoFit/>
          </a:bodyPr>
          <a:lstStyle/>
          <a:p>
            <a:r>
              <a:rPr lang="en-US" altLang="ko-KR" sz="1200" dirty="0">
                <a:latin typeface="Arial" panose="020B0604020202020204" pitchFamily="34" charset="0"/>
                <a:cs typeface="Arial" panose="020B0604020202020204" pitchFamily="34" charset="0"/>
              </a:rPr>
              <a:t>MATMP has water resistance and good thermal stability; residual chars of 68.4, 51.7, and 32.5 </a:t>
            </a:r>
            <a:r>
              <a:rPr lang="en-US" altLang="ko-KR" sz="1200" dirty="0" err="1">
                <a:latin typeface="Arial" panose="020B0604020202020204" pitchFamily="34" charset="0"/>
                <a:cs typeface="Arial" panose="020B0604020202020204" pitchFamily="34" charset="0"/>
              </a:rPr>
              <a:t>wt</a:t>
            </a:r>
            <a:r>
              <a:rPr lang="en-US" altLang="ko-KR" sz="1200" dirty="0">
                <a:latin typeface="Arial" panose="020B0604020202020204" pitchFamily="34" charset="0"/>
                <a:cs typeface="Arial" panose="020B0604020202020204" pitchFamily="34" charset="0"/>
              </a:rPr>
              <a:t> % are left at 400, 600, and 800 °C</a:t>
            </a:r>
            <a:endParaRPr lang="ko-KR" altLang="en-US"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92185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13">
            <a:extLst>
              <a:ext uri="{FF2B5EF4-FFF2-40B4-BE49-F238E27FC236}">
                <a16:creationId xmlns:a16="http://schemas.microsoft.com/office/drawing/2014/main" id="{AAD43312-8524-B0EF-F3E5-CF57C699CACE}"/>
              </a:ext>
            </a:extLst>
          </p:cNvPr>
          <p:cNvSpPr/>
          <p:nvPr/>
        </p:nvSpPr>
        <p:spPr bwMode="auto">
          <a:xfrm>
            <a:off x="68785" y="61691"/>
            <a:ext cx="135550" cy="707886"/>
          </a:xfrm>
          <a:prstGeom prst="rect">
            <a:avLst/>
          </a:prstGeom>
          <a:solidFill>
            <a:srgbClr val="870023"/>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sp>
        <p:nvSpPr>
          <p:cNvPr id="25" name="TextBox 24">
            <a:extLst>
              <a:ext uri="{FF2B5EF4-FFF2-40B4-BE49-F238E27FC236}">
                <a16:creationId xmlns:a16="http://schemas.microsoft.com/office/drawing/2014/main" id="{56C8C7BB-D504-CEC7-6927-B4FC092D45C9}"/>
              </a:ext>
            </a:extLst>
          </p:cNvPr>
          <p:cNvSpPr txBox="1"/>
          <p:nvPr/>
        </p:nvSpPr>
        <p:spPr>
          <a:xfrm>
            <a:off x="204335" y="855309"/>
            <a:ext cx="2381545" cy="400110"/>
          </a:xfrm>
          <a:prstGeom prst="rect">
            <a:avLst/>
          </a:prstGeom>
          <a:noFill/>
        </p:spPr>
        <p:txBody>
          <a:bodyPr wrap="square" rtlCol="0">
            <a:spAutoFit/>
          </a:bodyPr>
          <a:lstStyle/>
          <a:p>
            <a:pPr marL="342900" indent="-342900">
              <a:buFont typeface="Wingdings" panose="05000000000000000000" pitchFamily="2" charset="2"/>
              <a:buChar char="§"/>
            </a:pPr>
            <a:r>
              <a:rPr lang="en-US" altLang="ko-KR" sz="2000" b="1" dirty="0">
                <a:solidFill>
                  <a:srgbClr val="870023"/>
                </a:solidFill>
                <a:latin typeface="Arial" panose="020B0604020202020204" pitchFamily="34" charset="0"/>
                <a:cs typeface="Arial" panose="020B0604020202020204" pitchFamily="34" charset="0"/>
              </a:rPr>
              <a:t>Synthesis #9</a:t>
            </a:r>
            <a:endParaRPr lang="ko-KR" altLang="en-US" sz="2000" b="1" dirty="0">
              <a:solidFill>
                <a:srgbClr val="870023"/>
              </a:solidFill>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B43CE14F-46C1-BF31-47A0-6971637FA200}"/>
              </a:ext>
            </a:extLst>
          </p:cNvPr>
          <p:cNvSpPr txBox="1"/>
          <p:nvPr/>
        </p:nvSpPr>
        <p:spPr>
          <a:xfrm>
            <a:off x="270544" y="184801"/>
            <a:ext cx="2381545" cy="461665"/>
          </a:xfrm>
          <a:prstGeom prst="rect">
            <a:avLst/>
          </a:prstGeom>
          <a:noFill/>
        </p:spPr>
        <p:txBody>
          <a:bodyPr wrap="square">
            <a:spAutoFit/>
          </a:bodyPr>
          <a:lstStyle/>
          <a:p>
            <a:r>
              <a:rPr lang="en-US" altLang="ko-KR" sz="2400" b="1" i="1" dirty="0">
                <a:latin typeface="Arial" panose="020B0604020202020204" pitchFamily="34" charset="0"/>
                <a:cs typeface="Arial" panose="020B0604020202020204" pitchFamily="34" charset="0"/>
              </a:rPr>
              <a:t>1. Research</a:t>
            </a:r>
            <a:endParaRPr lang="ko-KR" altLang="en-US" sz="2400" dirty="0"/>
          </a:p>
        </p:txBody>
      </p:sp>
      <p:sp>
        <p:nvSpPr>
          <p:cNvPr id="7" name="TextBox 6">
            <a:extLst>
              <a:ext uri="{FF2B5EF4-FFF2-40B4-BE49-F238E27FC236}">
                <a16:creationId xmlns:a16="http://schemas.microsoft.com/office/drawing/2014/main" id="{512FD435-DAFE-E0C7-3576-83816B29CC35}"/>
              </a:ext>
            </a:extLst>
          </p:cNvPr>
          <p:cNvSpPr txBox="1"/>
          <p:nvPr/>
        </p:nvSpPr>
        <p:spPr>
          <a:xfrm>
            <a:off x="3853105" y="1157424"/>
            <a:ext cx="5008040" cy="307777"/>
          </a:xfrm>
          <a:prstGeom prst="rect">
            <a:avLst/>
          </a:prstGeom>
          <a:noFill/>
        </p:spPr>
        <p:txBody>
          <a:bodyPr wrap="square">
            <a:spAutoFit/>
          </a:bodyPr>
          <a:lstStyle/>
          <a:p>
            <a:r>
              <a:rPr lang="en-US" altLang="ko-KR" sz="1400" b="1" dirty="0">
                <a:solidFill>
                  <a:srgbClr val="870023"/>
                </a:solidFill>
                <a:latin typeface="Arial" panose="020B0604020202020204" pitchFamily="34" charset="0"/>
                <a:cs typeface="Arial" panose="020B0604020202020204" pitchFamily="34" charset="0"/>
              </a:rPr>
              <a:t>Amino </a:t>
            </a:r>
            <a:r>
              <a:rPr lang="en-US" altLang="ko-KR" sz="1400" b="1" dirty="0" err="1">
                <a:solidFill>
                  <a:srgbClr val="870023"/>
                </a:solidFill>
                <a:latin typeface="Arial" panose="020B0604020202020204" pitchFamily="34" charset="0"/>
                <a:cs typeface="Arial" panose="020B0604020202020204" pitchFamily="34" charset="0"/>
              </a:rPr>
              <a:t>trimethylene</a:t>
            </a:r>
            <a:r>
              <a:rPr lang="en-US" altLang="ko-KR" sz="1400" b="1" dirty="0">
                <a:solidFill>
                  <a:srgbClr val="870023"/>
                </a:solidFill>
                <a:latin typeface="Arial" panose="020B0604020202020204" pitchFamily="34" charset="0"/>
                <a:cs typeface="Arial" panose="020B0604020202020204" pitchFamily="34" charset="0"/>
              </a:rPr>
              <a:t> phosphonic acid (ATMP)</a:t>
            </a:r>
            <a:endParaRPr lang="ko-KR" altLang="en-US" sz="1400" b="1" dirty="0">
              <a:solidFill>
                <a:srgbClr val="870023"/>
              </a:solidFill>
              <a:latin typeface="Arial" panose="020B0604020202020204" pitchFamily="34" charset="0"/>
              <a:cs typeface="Arial" panose="020B0604020202020204" pitchFamily="34" charset="0"/>
            </a:endParaRPr>
          </a:p>
        </p:txBody>
      </p:sp>
      <p:sp>
        <p:nvSpPr>
          <p:cNvPr id="24" name="TextBox 23">
            <a:extLst>
              <a:ext uri="{FF2B5EF4-FFF2-40B4-BE49-F238E27FC236}">
                <a16:creationId xmlns:a16="http://schemas.microsoft.com/office/drawing/2014/main" id="{0A2341FD-FA99-343A-0559-F6CE686DB853}"/>
              </a:ext>
            </a:extLst>
          </p:cNvPr>
          <p:cNvSpPr txBox="1"/>
          <p:nvPr/>
        </p:nvSpPr>
        <p:spPr>
          <a:xfrm>
            <a:off x="0" y="4509268"/>
            <a:ext cx="1479892" cy="369332"/>
          </a:xfrm>
          <a:prstGeom prst="rect">
            <a:avLst/>
          </a:prstGeom>
          <a:noFill/>
        </p:spPr>
        <p:txBody>
          <a:bodyPr wrap="none" rtlCol="0">
            <a:spAutoFit/>
          </a:bodyPr>
          <a:lstStyle/>
          <a:p>
            <a:r>
              <a:rPr lang="en-US" altLang="ko-KR" b="1" dirty="0">
                <a:latin typeface="Arial" panose="020B0604020202020204" pitchFamily="34" charset="0"/>
                <a:cs typeface="Arial" panose="020B0604020202020204" pitchFamily="34" charset="0"/>
              </a:rPr>
              <a:t>[Procedure]</a:t>
            </a:r>
            <a:endParaRPr lang="ko-KR" altLang="en-US" b="1" dirty="0">
              <a:latin typeface="Arial" panose="020B0604020202020204" pitchFamily="34" charset="0"/>
              <a:cs typeface="Arial" panose="020B0604020202020204" pitchFamily="34" charset="0"/>
            </a:endParaRPr>
          </a:p>
        </p:txBody>
      </p:sp>
      <p:sp>
        <p:nvSpPr>
          <p:cNvPr id="36" name="TextBox 35">
            <a:extLst>
              <a:ext uri="{FF2B5EF4-FFF2-40B4-BE49-F238E27FC236}">
                <a16:creationId xmlns:a16="http://schemas.microsoft.com/office/drawing/2014/main" id="{D75D8795-FD09-DF56-3767-3F351E630B85}"/>
              </a:ext>
            </a:extLst>
          </p:cNvPr>
          <p:cNvSpPr txBox="1"/>
          <p:nvPr/>
        </p:nvSpPr>
        <p:spPr>
          <a:xfrm>
            <a:off x="0" y="5798975"/>
            <a:ext cx="1479892" cy="369332"/>
          </a:xfrm>
          <a:prstGeom prst="rect">
            <a:avLst/>
          </a:prstGeom>
          <a:noFill/>
        </p:spPr>
        <p:txBody>
          <a:bodyPr wrap="none" rtlCol="0">
            <a:spAutoFit/>
          </a:bodyPr>
          <a:lstStyle/>
          <a:p>
            <a:r>
              <a:rPr lang="en-US" altLang="ko-KR" b="1" dirty="0">
                <a:latin typeface="Arial" panose="020B0604020202020204" pitchFamily="34" charset="0"/>
                <a:cs typeface="Arial" panose="020B0604020202020204" pitchFamily="34" charset="0"/>
              </a:rPr>
              <a:t>[Properties]</a:t>
            </a:r>
            <a:endParaRPr lang="ko-KR" altLang="en-US" b="1" dirty="0">
              <a:latin typeface="Arial" panose="020B0604020202020204" pitchFamily="34" charset="0"/>
              <a:cs typeface="Arial" panose="020B0604020202020204" pitchFamily="34" charset="0"/>
            </a:endParaRPr>
          </a:p>
        </p:txBody>
      </p:sp>
      <p:pic>
        <p:nvPicPr>
          <p:cNvPr id="38" name="그림 37">
            <a:extLst>
              <a:ext uri="{FF2B5EF4-FFF2-40B4-BE49-F238E27FC236}">
                <a16:creationId xmlns:a16="http://schemas.microsoft.com/office/drawing/2014/main" id="{4F74D5D1-E023-5B79-39AA-65E8EDF89CFF}"/>
              </a:ext>
            </a:extLst>
          </p:cNvPr>
          <p:cNvPicPr>
            <a:picLocks noChangeAspect="1"/>
          </p:cNvPicPr>
          <p:nvPr/>
        </p:nvPicPr>
        <p:blipFill>
          <a:blip r:embed="rId3"/>
          <a:stretch>
            <a:fillRect/>
          </a:stretch>
        </p:blipFill>
        <p:spPr>
          <a:xfrm>
            <a:off x="2652089" y="630131"/>
            <a:ext cx="1201016" cy="850466"/>
          </a:xfrm>
          <a:prstGeom prst="rect">
            <a:avLst/>
          </a:prstGeom>
        </p:spPr>
      </p:pic>
      <p:pic>
        <p:nvPicPr>
          <p:cNvPr id="2050" name="Picture 2">
            <a:extLst>
              <a:ext uri="{FF2B5EF4-FFF2-40B4-BE49-F238E27FC236}">
                <a16:creationId xmlns:a16="http://schemas.microsoft.com/office/drawing/2014/main" id="{853403A7-786F-D132-C8D5-BE744191867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4335" y="1566329"/>
            <a:ext cx="4639178" cy="2786603"/>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AC2842D1-9A47-4D48-90F0-B11DD8798A1C}"/>
              </a:ext>
            </a:extLst>
          </p:cNvPr>
          <p:cNvSpPr txBox="1"/>
          <p:nvPr/>
        </p:nvSpPr>
        <p:spPr>
          <a:xfrm>
            <a:off x="30685" y="4923289"/>
            <a:ext cx="12018440" cy="830997"/>
          </a:xfrm>
          <a:prstGeom prst="rect">
            <a:avLst/>
          </a:prstGeom>
          <a:noFill/>
        </p:spPr>
        <p:txBody>
          <a:bodyPr wrap="square">
            <a:spAutoFit/>
          </a:bodyPr>
          <a:lstStyle/>
          <a:p>
            <a:r>
              <a:rPr lang="en-US" altLang="ko-KR" sz="1200" dirty="0">
                <a:latin typeface="Arial" panose="020B0604020202020204" pitchFamily="34" charset="0"/>
                <a:cs typeface="Arial" panose="020B0604020202020204" pitchFamily="34" charset="0"/>
              </a:rPr>
              <a:t>Graphene oxide (GO) was prepared by the modified </a:t>
            </a:r>
            <a:r>
              <a:rPr lang="en-US" altLang="ko-KR" sz="1200" dirty="0" err="1">
                <a:latin typeface="Arial" panose="020B0604020202020204" pitchFamily="34" charset="0"/>
                <a:cs typeface="Arial" panose="020B0604020202020204" pitchFamily="34" charset="0"/>
              </a:rPr>
              <a:t>Hummersmethod</a:t>
            </a:r>
            <a:r>
              <a:rPr lang="en-US" altLang="ko-KR" sz="1200" dirty="0">
                <a:latin typeface="Arial" panose="020B0604020202020204" pitchFamily="34" charset="0"/>
                <a:cs typeface="Arial" panose="020B0604020202020204" pitchFamily="34" charset="0"/>
              </a:rPr>
              <a:t>. MgCl2•6H2O (1.2 g) and GO (300 mg) were first sus-pended in 100 ml deionized water in a 250 ml three-neck bottle </a:t>
            </a:r>
            <a:r>
              <a:rPr lang="en-US" altLang="ko-KR" sz="1200" dirty="0" err="1">
                <a:latin typeface="Arial" panose="020B0604020202020204" pitchFamily="34" charset="0"/>
                <a:cs typeface="Arial" panose="020B0604020202020204" pitchFamily="34" charset="0"/>
              </a:rPr>
              <a:t>fittedwith</a:t>
            </a:r>
            <a:r>
              <a:rPr lang="en-US" altLang="ko-KR" sz="1200" dirty="0">
                <a:latin typeface="Arial" panose="020B0604020202020204" pitchFamily="34" charset="0"/>
                <a:cs typeface="Arial" panose="020B0604020202020204" pitchFamily="34" charset="0"/>
              </a:rPr>
              <a:t> a mechanical stirrer, and the pH of the solution was adjusted to 1.0with the addition of hydrochloric acid. Subsequently, AMP (3.6 g) was added dropwise to the vigorous reaction mixture. Then, the obtained system was refluxed at 100 °C for 36 h. Afterwards, the reaction mixture was cooled to room temperature, and the solid products were separated by centrifugation from the mixture, washed with deionized water and dried in a vacuum oven at 80 °C for 48 h.</a:t>
            </a:r>
          </a:p>
        </p:txBody>
      </p:sp>
      <p:pic>
        <p:nvPicPr>
          <p:cNvPr id="20" name="그림 19">
            <a:extLst>
              <a:ext uri="{FF2B5EF4-FFF2-40B4-BE49-F238E27FC236}">
                <a16:creationId xmlns:a16="http://schemas.microsoft.com/office/drawing/2014/main" id="{DE6EFEDB-1471-AA38-AC4A-14A87CE4A2C2}"/>
              </a:ext>
            </a:extLst>
          </p:cNvPr>
          <p:cNvPicPr>
            <a:picLocks noChangeAspect="1"/>
          </p:cNvPicPr>
          <p:nvPr/>
        </p:nvPicPr>
        <p:blipFill>
          <a:blip r:embed="rId5"/>
          <a:stretch>
            <a:fillRect/>
          </a:stretch>
        </p:blipFill>
        <p:spPr>
          <a:xfrm>
            <a:off x="5362153" y="2038921"/>
            <a:ext cx="3105572" cy="2152670"/>
          </a:xfrm>
          <a:prstGeom prst="rect">
            <a:avLst/>
          </a:prstGeom>
        </p:spPr>
      </p:pic>
      <p:pic>
        <p:nvPicPr>
          <p:cNvPr id="22" name="그림 21">
            <a:extLst>
              <a:ext uri="{FF2B5EF4-FFF2-40B4-BE49-F238E27FC236}">
                <a16:creationId xmlns:a16="http://schemas.microsoft.com/office/drawing/2014/main" id="{060CED16-381B-99BC-84E2-1AC613F6475B}"/>
              </a:ext>
            </a:extLst>
          </p:cNvPr>
          <p:cNvPicPr>
            <a:picLocks noChangeAspect="1"/>
          </p:cNvPicPr>
          <p:nvPr/>
        </p:nvPicPr>
        <p:blipFill>
          <a:blip r:embed="rId6"/>
          <a:stretch>
            <a:fillRect/>
          </a:stretch>
        </p:blipFill>
        <p:spPr>
          <a:xfrm>
            <a:off x="8467725" y="1987933"/>
            <a:ext cx="3343275" cy="2254647"/>
          </a:xfrm>
          <a:prstGeom prst="rect">
            <a:avLst/>
          </a:prstGeom>
        </p:spPr>
      </p:pic>
      <p:sp>
        <p:nvSpPr>
          <p:cNvPr id="27" name="TextBox 26">
            <a:extLst>
              <a:ext uri="{FF2B5EF4-FFF2-40B4-BE49-F238E27FC236}">
                <a16:creationId xmlns:a16="http://schemas.microsoft.com/office/drawing/2014/main" id="{97D7EB45-3B68-F3D1-F48F-662788AF2F31}"/>
              </a:ext>
            </a:extLst>
          </p:cNvPr>
          <p:cNvSpPr txBox="1"/>
          <p:nvPr/>
        </p:nvSpPr>
        <p:spPr>
          <a:xfrm>
            <a:off x="5284507" y="4275377"/>
            <a:ext cx="6907493" cy="276999"/>
          </a:xfrm>
          <a:prstGeom prst="rect">
            <a:avLst/>
          </a:prstGeom>
          <a:noFill/>
        </p:spPr>
        <p:txBody>
          <a:bodyPr wrap="square">
            <a:spAutoFit/>
          </a:bodyPr>
          <a:lstStyle/>
          <a:p>
            <a:r>
              <a:rPr lang="en-US" altLang="ko-KR" sz="1200" dirty="0">
                <a:latin typeface="Arial" panose="020B0604020202020204" pitchFamily="34" charset="0"/>
                <a:cs typeface="Arial" panose="020B0604020202020204" pitchFamily="34" charset="0"/>
              </a:rPr>
              <a:t>TGA and DTG curves of </a:t>
            </a:r>
            <a:r>
              <a:rPr lang="en-US" altLang="ko-KR" sz="1200" b="1" dirty="0">
                <a:solidFill>
                  <a:srgbClr val="870023"/>
                </a:solidFill>
                <a:latin typeface="Arial" panose="020B0604020202020204" pitchFamily="34" charset="0"/>
                <a:cs typeface="Arial" panose="020B0604020202020204" pitchFamily="34" charset="0"/>
              </a:rPr>
              <a:t>(a) Mg-AMP</a:t>
            </a:r>
            <a:r>
              <a:rPr lang="en-US" altLang="ko-KR" sz="1200" dirty="0">
                <a:latin typeface="Arial" panose="020B0604020202020204" pitchFamily="34" charset="0"/>
                <a:cs typeface="Arial" panose="020B0604020202020204" pitchFamily="34" charset="0"/>
              </a:rPr>
              <a:t>, (b) GO, and (c) Mg-</a:t>
            </a:r>
            <a:r>
              <a:rPr lang="en-US" altLang="ko-KR" sz="1200" dirty="0" err="1">
                <a:latin typeface="Arial" panose="020B0604020202020204" pitchFamily="34" charset="0"/>
                <a:cs typeface="Arial" panose="020B0604020202020204" pitchFamily="34" charset="0"/>
              </a:rPr>
              <a:t>rGO</a:t>
            </a:r>
            <a:r>
              <a:rPr lang="en-US" altLang="ko-KR" sz="1200" dirty="0">
                <a:latin typeface="Arial" panose="020B0604020202020204" pitchFamily="34" charset="0"/>
                <a:cs typeface="Arial" panose="020B0604020202020204" pitchFamily="34" charset="0"/>
              </a:rPr>
              <a:t> under air and nitrogen atmosphere.</a:t>
            </a:r>
            <a:endParaRPr lang="ko-KR" altLang="en-US" sz="1200" dirty="0">
              <a:latin typeface="Arial" panose="020B0604020202020204" pitchFamily="34" charset="0"/>
              <a:cs typeface="Arial" panose="020B0604020202020204" pitchFamily="34" charset="0"/>
            </a:endParaRPr>
          </a:p>
        </p:txBody>
      </p:sp>
      <p:sp>
        <p:nvSpPr>
          <p:cNvPr id="29" name="TextBox 28">
            <a:extLst>
              <a:ext uri="{FF2B5EF4-FFF2-40B4-BE49-F238E27FC236}">
                <a16:creationId xmlns:a16="http://schemas.microsoft.com/office/drawing/2014/main" id="{0AFBED2E-1893-9116-8F0A-D9BABE5E2322}"/>
              </a:ext>
            </a:extLst>
          </p:cNvPr>
          <p:cNvSpPr txBox="1"/>
          <p:nvPr/>
        </p:nvSpPr>
        <p:spPr>
          <a:xfrm>
            <a:off x="30685" y="6199840"/>
            <a:ext cx="10572750" cy="276999"/>
          </a:xfrm>
          <a:prstGeom prst="rect">
            <a:avLst/>
          </a:prstGeom>
          <a:noFill/>
        </p:spPr>
        <p:txBody>
          <a:bodyPr wrap="square">
            <a:spAutoFit/>
          </a:bodyPr>
          <a:lstStyle/>
          <a:p>
            <a:r>
              <a:rPr lang="en-US" altLang="ko-KR" sz="1200" dirty="0">
                <a:latin typeface="Arial" panose="020B0604020202020204" pitchFamily="34" charset="0"/>
                <a:cs typeface="Arial" panose="020B0604020202020204" pitchFamily="34" charset="0"/>
              </a:rPr>
              <a:t>GO functionalization and reduction with Mg-AMP enhanced GO’s thermal stability, and the </a:t>
            </a:r>
            <a:r>
              <a:rPr lang="en-US" altLang="ko-KR" sz="1200" dirty="0" err="1">
                <a:latin typeface="Arial" panose="020B0604020202020204" pitchFamily="34" charset="0"/>
                <a:cs typeface="Arial" panose="020B0604020202020204" pitchFamily="34" charset="0"/>
              </a:rPr>
              <a:t>Tmax</a:t>
            </a:r>
            <a:r>
              <a:rPr lang="en-US" altLang="ko-KR" sz="1200" dirty="0">
                <a:latin typeface="Arial" panose="020B0604020202020204" pitchFamily="34" charset="0"/>
                <a:cs typeface="Arial" panose="020B0604020202020204" pitchFamily="34" charset="0"/>
              </a:rPr>
              <a:t> of Mg-</a:t>
            </a:r>
            <a:r>
              <a:rPr lang="en-US" altLang="ko-KR" sz="1200" dirty="0" err="1">
                <a:latin typeface="Arial" panose="020B0604020202020204" pitchFamily="34" charset="0"/>
                <a:cs typeface="Arial" panose="020B0604020202020204" pitchFamily="34" charset="0"/>
              </a:rPr>
              <a:t>rGO</a:t>
            </a:r>
            <a:r>
              <a:rPr lang="en-US" altLang="ko-KR" sz="1200" dirty="0">
                <a:latin typeface="Arial" panose="020B0604020202020204" pitchFamily="34" charset="0"/>
                <a:cs typeface="Arial" panose="020B0604020202020204" pitchFamily="34" charset="0"/>
              </a:rPr>
              <a:t> increased by as much as 88.1 °C</a:t>
            </a:r>
            <a:endParaRPr lang="ko-KR" altLang="en-US"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373862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13">
            <a:extLst>
              <a:ext uri="{FF2B5EF4-FFF2-40B4-BE49-F238E27FC236}">
                <a16:creationId xmlns:a16="http://schemas.microsoft.com/office/drawing/2014/main" id="{AAD43312-8524-B0EF-F3E5-CF57C699CACE}"/>
              </a:ext>
            </a:extLst>
          </p:cNvPr>
          <p:cNvSpPr/>
          <p:nvPr/>
        </p:nvSpPr>
        <p:spPr bwMode="auto">
          <a:xfrm>
            <a:off x="68785" y="61691"/>
            <a:ext cx="135550" cy="707886"/>
          </a:xfrm>
          <a:prstGeom prst="rect">
            <a:avLst/>
          </a:prstGeom>
          <a:solidFill>
            <a:srgbClr val="870023"/>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sp>
        <p:nvSpPr>
          <p:cNvPr id="25" name="TextBox 24">
            <a:extLst>
              <a:ext uri="{FF2B5EF4-FFF2-40B4-BE49-F238E27FC236}">
                <a16:creationId xmlns:a16="http://schemas.microsoft.com/office/drawing/2014/main" id="{56C8C7BB-D504-CEC7-6927-B4FC092D45C9}"/>
              </a:ext>
            </a:extLst>
          </p:cNvPr>
          <p:cNvSpPr txBox="1"/>
          <p:nvPr/>
        </p:nvSpPr>
        <p:spPr>
          <a:xfrm>
            <a:off x="204335" y="855309"/>
            <a:ext cx="5082040" cy="400110"/>
          </a:xfrm>
          <a:prstGeom prst="rect">
            <a:avLst/>
          </a:prstGeom>
          <a:noFill/>
        </p:spPr>
        <p:txBody>
          <a:bodyPr wrap="square" rtlCol="0">
            <a:spAutoFit/>
          </a:bodyPr>
          <a:lstStyle/>
          <a:p>
            <a:pPr marL="342900" indent="-342900">
              <a:buFont typeface="Wingdings" panose="05000000000000000000" pitchFamily="2" charset="2"/>
              <a:buChar char="§"/>
            </a:pPr>
            <a:r>
              <a:rPr lang="en-US" altLang="ko-KR" sz="2000" b="1" dirty="0">
                <a:solidFill>
                  <a:srgbClr val="870023"/>
                </a:solidFill>
                <a:latin typeface="Arial" panose="020B0604020202020204" pitchFamily="34" charset="0"/>
                <a:cs typeface="Arial" panose="020B0604020202020204" pitchFamily="34" charset="0"/>
              </a:rPr>
              <a:t>Synthesis #10</a:t>
            </a:r>
            <a:endParaRPr lang="ko-KR" altLang="en-US" sz="2000" b="1" dirty="0">
              <a:solidFill>
                <a:srgbClr val="870023"/>
              </a:solidFill>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B43CE14F-46C1-BF31-47A0-6971637FA200}"/>
              </a:ext>
            </a:extLst>
          </p:cNvPr>
          <p:cNvSpPr txBox="1"/>
          <p:nvPr/>
        </p:nvSpPr>
        <p:spPr>
          <a:xfrm>
            <a:off x="270544" y="184801"/>
            <a:ext cx="2381545" cy="461665"/>
          </a:xfrm>
          <a:prstGeom prst="rect">
            <a:avLst/>
          </a:prstGeom>
          <a:noFill/>
        </p:spPr>
        <p:txBody>
          <a:bodyPr wrap="square">
            <a:spAutoFit/>
          </a:bodyPr>
          <a:lstStyle/>
          <a:p>
            <a:r>
              <a:rPr lang="en-US" altLang="ko-KR" sz="2400" b="1" i="1" dirty="0">
                <a:latin typeface="Arial" panose="020B0604020202020204" pitchFamily="34" charset="0"/>
                <a:cs typeface="Arial" panose="020B0604020202020204" pitchFamily="34" charset="0"/>
              </a:rPr>
              <a:t>1. Research</a:t>
            </a:r>
            <a:endParaRPr lang="ko-KR" altLang="en-US" sz="2400" dirty="0"/>
          </a:p>
        </p:txBody>
      </p:sp>
      <p:sp>
        <p:nvSpPr>
          <p:cNvPr id="7" name="TextBox 6">
            <a:extLst>
              <a:ext uri="{FF2B5EF4-FFF2-40B4-BE49-F238E27FC236}">
                <a16:creationId xmlns:a16="http://schemas.microsoft.com/office/drawing/2014/main" id="{512FD435-DAFE-E0C7-3576-83816B29CC35}"/>
              </a:ext>
            </a:extLst>
          </p:cNvPr>
          <p:cNvSpPr txBox="1"/>
          <p:nvPr/>
        </p:nvSpPr>
        <p:spPr>
          <a:xfrm>
            <a:off x="3853105" y="1157424"/>
            <a:ext cx="5008040" cy="307777"/>
          </a:xfrm>
          <a:prstGeom prst="rect">
            <a:avLst/>
          </a:prstGeom>
          <a:noFill/>
        </p:spPr>
        <p:txBody>
          <a:bodyPr wrap="square">
            <a:spAutoFit/>
          </a:bodyPr>
          <a:lstStyle/>
          <a:p>
            <a:r>
              <a:rPr lang="en-US" altLang="ko-KR" sz="1400" b="1" dirty="0">
                <a:solidFill>
                  <a:srgbClr val="870023"/>
                </a:solidFill>
                <a:latin typeface="Arial" panose="020B0604020202020204" pitchFamily="34" charset="0"/>
                <a:cs typeface="Arial" panose="020B0604020202020204" pitchFamily="34" charset="0"/>
              </a:rPr>
              <a:t>Amino </a:t>
            </a:r>
            <a:r>
              <a:rPr lang="en-US" altLang="ko-KR" sz="1400" b="1" dirty="0" err="1">
                <a:solidFill>
                  <a:srgbClr val="870023"/>
                </a:solidFill>
                <a:latin typeface="Arial" panose="020B0604020202020204" pitchFamily="34" charset="0"/>
                <a:cs typeface="Arial" panose="020B0604020202020204" pitchFamily="34" charset="0"/>
              </a:rPr>
              <a:t>trimethylene</a:t>
            </a:r>
            <a:r>
              <a:rPr lang="en-US" altLang="ko-KR" sz="1400" b="1" dirty="0">
                <a:solidFill>
                  <a:srgbClr val="870023"/>
                </a:solidFill>
                <a:latin typeface="Arial" panose="020B0604020202020204" pitchFamily="34" charset="0"/>
                <a:cs typeface="Arial" panose="020B0604020202020204" pitchFamily="34" charset="0"/>
              </a:rPr>
              <a:t> phosphonic acid (ATMP)</a:t>
            </a:r>
            <a:endParaRPr lang="ko-KR" altLang="en-US" sz="1400" b="1" dirty="0">
              <a:solidFill>
                <a:srgbClr val="870023"/>
              </a:solidFill>
              <a:latin typeface="Arial" panose="020B0604020202020204" pitchFamily="34" charset="0"/>
              <a:cs typeface="Arial" panose="020B0604020202020204" pitchFamily="34" charset="0"/>
            </a:endParaRPr>
          </a:p>
        </p:txBody>
      </p:sp>
      <p:sp>
        <p:nvSpPr>
          <p:cNvPr id="24" name="TextBox 23">
            <a:extLst>
              <a:ext uri="{FF2B5EF4-FFF2-40B4-BE49-F238E27FC236}">
                <a16:creationId xmlns:a16="http://schemas.microsoft.com/office/drawing/2014/main" id="{0A2341FD-FA99-343A-0559-F6CE686DB853}"/>
              </a:ext>
            </a:extLst>
          </p:cNvPr>
          <p:cNvSpPr txBox="1"/>
          <p:nvPr/>
        </p:nvSpPr>
        <p:spPr>
          <a:xfrm>
            <a:off x="0" y="4509268"/>
            <a:ext cx="1479892" cy="369332"/>
          </a:xfrm>
          <a:prstGeom prst="rect">
            <a:avLst/>
          </a:prstGeom>
          <a:noFill/>
        </p:spPr>
        <p:txBody>
          <a:bodyPr wrap="none" rtlCol="0">
            <a:spAutoFit/>
          </a:bodyPr>
          <a:lstStyle/>
          <a:p>
            <a:r>
              <a:rPr lang="en-US" altLang="ko-KR" b="1" dirty="0">
                <a:latin typeface="Arial" panose="020B0604020202020204" pitchFamily="34" charset="0"/>
                <a:cs typeface="Arial" panose="020B0604020202020204" pitchFamily="34" charset="0"/>
              </a:rPr>
              <a:t>[Procedure]</a:t>
            </a:r>
            <a:endParaRPr lang="ko-KR" altLang="en-US" b="1" dirty="0">
              <a:latin typeface="Arial" panose="020B0604020202020204" pitchFamily="34" charset="0"/>
              <a:cs typeface="Arial" panose="020B0604020202020204" pitchFamily="34" charset="0"/>
            </a:endParaRPr>
          </a:p>
        </p:txBody>
      </p:sp>
      <p:sp>
        <p:nvSpPr>
          <p:cNvPr id="36" name="TextBox 35">
            <a:extLst>
              <a:ext uri="{FF2B5EF4-FFF2-40B4-BE49-F238E27FC236}">
                <a16:creationId xmlns:a16="http://schemas.microsoft.com/office/drawing/2014/main" id="{D75D8795-FD09-DF56-3767-3F351E630B85}"/>
              </a:ext>
            </a:extLst>
          </p:cNvPr>
          <p:cNvSpPr txBox="1"/>
          <p:nvPr/>
        </p:nvSpPr>
        <p:spPr>
          <a:xfrm>
            <a:off x="0" y="5633359"/>
            <a:ext cx="1479892" cy="369332"/>
          </a:xfrm>
          <a:prstGeom prst="rect">
            <a:avLst/>
          </a:prstGeom>
          <a:noFill/>
        </p:spPr>
        <p:txBody>
          <a:bodyPr wrap="none" rtlCol="0">
            <a:spAutoFit/>
          </a:bodyPr>
          <a:lstStyle/>
          <a:p>
            <a:r>
              <a:rPr lang="en-US" altLang="ko-KR" b="1" dirty="0">
                <a:latin typeface="Arial" panose="020B0604020202020204" pitchFamily="34" charset="0"/>
                <a:cs typeface="Arial" panose="020B0604020202020204" pitchFamily="34" charset="0"/>
              </a:rPr>
              <a:t>[Properties]</a:t>
            </a:r>
            <a:endParaRPr lang="ko-KR" altLang="en-US" b="1" dirty="0">
              <a:latin typeface="Arial" panose="020B0604020202020204" pitchFamily="34" charset="0"/>
              <a:cs typeface="Arial" panose="020B0604020202020204" pitchFamily="34" charset="0"/>
            </a:endParaRPr>
          </a:p>
        </p:txBody>
      </p:sp>
      <p:pic>
        <p:nvPicPr>
          <p:cNvPr id="38" name="그림 37">
            <a:extLst>
              <a:ext uri="{FF2B5EF4-FFF2-40B4-BE49-F238E27FC236}">
                <a16:creationId xmlns:a16="http://schemas.microsoft.com/office/drawing/2014/main" id="{4F74D5D1-E023-5B79-39AA-65E8EDF89CFF}"/>
              </a:ext>
            </a:extLst>
          </p:cNvPr>
          <p:cNvPicPr>
            <a:picLocks noChangeAspect="1"/>
          </p:cNvPicPr>
          <p:nvPr/>
        </p:nvPicPr>
        <p:blipFill>
          <a:blip r:embed="rId3"/>
          <a:stretch>
            <a:fillRect/>
          </a:stretch>
        </p:blipFill>
        <p:spPr>
          <a:xfrm>
            <a:off x="2652089" y="630131"/>
            <a:ext cx="1201016" cy="850466"/>
          </a:xfrm>
          <a:prstGeom prst="rect">
            <a:avLst/>
          </a:prstGeom>
        </p:spPr>
      </p:pic>
      <p:sp>
        <p:nvSpPr>
          <p:cNvPr id="8" name="TextBox 7">
            <a:extLst>
              <a:ext uri="{FF2B5EF4-FFF2-40B4-BE49-F238E27FC236}">
                <a16:creationId xmlns:a16="http://schemas.microsoft.com/office/drawing/2014/main" id="{E2ACD9F0-9041-F8DA-A1C3-5462C3FE0594}"/>
              </a:ext>
            </a:extLst>
          </p:cNvPr>
          <p:cNvSpPr txBox="1"/>
          <p:nvPr/>
        </p:nvSpPr>
        <p:spPr>
          <a:xfrm>
            <a:off x="0" y="4932814"/>
            <a:ext cx="12049125" cy="646331"/>
          </a:xfrm>
          <a:prstGeom prst="rect">
            <a:avLst/>
          </a:prstGeom>
          <a:noFill/>
        </p:spPr>
        <p:txBody>
          <a:bodyPr wrap="square">
            <a:spAutoFit/>
          </a:bodyPr>
          <a:lstStyle/>
          <a:p>
            <a:r>
              <a:rPr lang="en-US" altLang="ko-KR" sz="1200" dirty="0">
                <a:latin typeface="Arial" panose="020B0604020202020204" pitchFamily="34" charset="0"/>
                <a:cs typeface="Arial" panose="020B0604020202020204" pitchFamily="34" charset="0"/>
              </a:rPr>
              <a:t>ZnSO4 7H2O (43.1 g, 0.15 mol) and 350 ml deionized water were loaded into a 1000 ml three-necked round bottom flask equipped with a mechanical stirrer, and the pH value was adjusted to 1.0 with sulfuric acid solution. After that, a 50% solution of 44.9 g AMP(0.15 mol) in deionized water was then added dropwise to the mixture to react for 24 h under ambient conditions. The resulting precipitate was filtered and washed with deionized water followed by drying at 100 C for 48 h in a vacuum oven. </a:t>
            </a:r>
            <a:endParaRPr lang="ko-KR" altLang="en-US" sz="1200" dirty="0">
              <a:latin typeface="Arial" panose="020B0604020202020204" pitchFamily="34" charset="0"/>
              <a:cs typeface="Arial" panose="020B0604020202020204" pitchFamily="34" charset="0"/>
            </a:endParaRPr>
          </a:p>
        </p:txBody>
      </p:sp>
      <p:pic>
        <p:nvPicPr>
          <p:cNvPr id="10" name="그림 9">
            <a:extLst>
              <a:ext uri="{FF2B5EF4-FFF2-40B4-BE49-F238E27FC236}">
                <a16:creationId xmlns:a16="http://schemas.microsoft.com/office/drawing/2014/main" id="{54181112-1497-A76E-918C-14E5744CDEFA}"/>
              </a:ext>
            </a:extLst>
          </p:cNvPr>
          <p:cNvPicPr>
            <a:picLocks noChangeAspect="1"/>
          </p:cNvPicPr>
          <p:nvPr/>
        </p:nvPicPr>
        <p:blipFill>
          <a:blip r:embed="rId4"/>
          <a:stretch>
            <a:fillRect/>
          </a:stretch>
        </p:blipFill>
        <p:spPr>
          <a:xfrm>
            <a:off x="8205361" y="54663"/>
            <a:ext cx="3782304" cy="2449197"/>
          </a:xfrm>
          <a:prstGeom prst="rect">
            <a:avLst/>
          </a:prstGeom>
        </p:spPr>
      </p:pic>
      <p:pic>
        <p:nvPicPr>
          <p:cNvPr id="12" name="그림 11">
            <a:extLst>
              <a:ext uri="{FF2B5EF4-FFF2-40B4-BE49-F238E27FC236}">
                <a16:creationId xmlns:a16="http://schemas.microsoft.com/office/drawing/2014/main" id="{6C760106-815C-D298-B871-64794C5F571D}"/>
              </a:ext>
            </a:extLst>
          </p:cNvPr>
          <p:cNvPicPr>
            <a:picLocks noChangeAspect="1"/>
          </p:cNvPicPr>
          <p:nvPr/>
        </p:nvPicPr>
        <p:blipFill rotWithShape="1">
          <a:blip r:embed="rId5"/>
          <a:srcRect b="8448"/>
          <a:stretch/>
        </p:blipFill>
        <p:spPr>
          <a:xfrm>
            <a:off x="8110537" y="2441742"/>
            <a:ext cx="3424237" cy="2528896"/>
          </a:xfrm>
          <a:prstGeom prst="rect">
            <a:avLst/>
          </a:prstGeom>
        </p:spPr>
      </p:pic>
      <p:pic>
        <p:nvPicPr>
          <p:cNvPr id="13" name="그림 12">
            <a:extLst>
              <a:ext uri="{FF2B5EF4-FFF2-40B4-BE49-F238E27FC236}">
                <a16:creationId xmlns:a16="http://schemas.microsoft.com/office/drawing/2014/main" id="{71E04A19-A538-9AA8-A868-9DF65A6EB0CF}"/>
              </a:ext>
            </a:extLst>
          </p:cNvPr>
          <p:cNvPicPr>
            <a:picLocks noChangeAspect="1"/>
          </p:cNvPicPr>
          <p:nvPr/>
        </p:nvPicPr>
        <p:blipFill>
          <a:blip r:embed="rId6"/>
          <a:stretch>
            <a:fillRect/>
          </a:stretch>
        </p:blipFill>
        <p:spPr>
          <a:xfrm>
            <a:off x="136560" y="1786682"/>
            <a:ext cx="3181350" cy="1438275"/>
          </a:xfrm>
          <a:prstGeom prst="rect">
            <a:avLst/>
          </a:prstGeom>
        </p:spPr>
      </p:pic>
      <p:pic>
        <p:nvPicPr>
          <p:cNvPr id="14" name="그림 13">
            <a:extLst>
              <a:ext uri="{FF2B5EF4-FFF2-40B4-BE49-F238E27FC236}">
                <a16:creationId xmlns:a16="http://schemas.microsoft.com/office/drawing/2014/main" id="{456D7FCD-0B2A-D685-9EE2-EC62B1885268}"/>
              </a:ext>
            </a:extLst>
          </p:cNvPr>
          <p:cNvPicPr>
            <a:picLocks noChangeAspect="1"/>
          </p:cNvPicPr>
          <p:nvPr/>
        </p:nvPicPr>
        <p:blipFill>
          <a:blip r:embed="rId7"/>
          <a:stretch>
            <a:fillRect/>
          </a:stretch>
        </p:blipFill>
        <p:spPr>
          <a:xfrm>
            <a:off x="3499998" y="1807267"/>
            <a:ext cx="941392" cy="850466"/>
          </a:xfrm>
          <a:prstGeom prst="rect">
            <a:avLst/>
          </a:prstGeom>
        </p:spPr>
      </p:pic>
      <p:pic>
        <p:nvPicPr>
          <p:cNvPr id="15" name="그림 14">
            <a:extLst>
              <a:ext uri="{FF2B5EF4-FFF2-40B4-BE49-F238E27FC236}">
                <a16:creationId xmlns:a16="http://schemas.microsoft.com/office/drawing/2014/main" id="{49077652-E097-9C8C-33D6-7B7EE7496B3E}"/>
              </a:ext>
            </a:extLst>
          </p:cNvPr>
          <p:cNvPicPr>
            <a:picLocks noChangeAspect="1"/>
          </p:cNvPicPr>
          <p:nvPr/>
        </p:nvPicPr>
        <p:blipFill rotWithShape="1">
          <a:blip r:embed="rId8"/>
          <a:srcRect b="65000"/>
          <a:stretch/>
        </p:blipFill>
        <p:spPr>
          <a:xfrm>
            <a:off x="4123548" y="2676255"/>
            <a:ext cx="3181350" cy="2113770"/>
          </a:xfrm>
          <a:prstGeom prst="rect">
            <a:avLst/>
          </a:prstGeom>
        </p:spPr>
      </p:pic>
      <p:sp>
        <p:nvSpPr>
          <p:cNvPr id="17" name="TextBox 16">
            <a:extLst>
              <a:ext uri="{FF2B5EF4-FFF2-40B4-BE49-F238E27FC236}">
                <a16:creationId xmlns:a16="http://schemas.microsoft.com/office/drawing/2014/main" id="{ABC23BD6-7FD1-38D6-7D68-368E4BA8E487}"/>
              </a:ext>
            </a:extLst>
          </p:cNvPr>
          <p:cNvSpPr txBox="1"/>
          <p:nvPr/>
        </p:nvSpPr>
        <p:spPr>
          <a:xfrm>
            <a:off x="0" y="5997036"/>
            <a:ext cx="11326456" cy="461665"/>
          </a:xfrm>
          <a:prstGeom prst="rect">
            <a:avLst/>
          </a:prstGeom>
          <a:noFill/>
        </p:spPr>
        <p:txBody>
          <a:bodyPr wrap="square">
            <a:spAutoFit/>
          </a:bodyPr>
          <a:lstStyle/>
          <a:p>
            <a:r>
              <a:rPr lang="ko-KR" altLang="en-US" sz="1200" dirty="0" err="1">
                <a:latin typeface="Arial" panose="020B0604020202020204" pitchFamily="34" charset="0"/>
                <a:cs typeface="Arial" panose="020B0604020202020204" pitchFamily="34" charset="0"/>
              </a:rPr>
              <a:t>Flammability</a:t>
            </a:r>
            <a:r>
              <a:rPr lang="ko-KR" altLang="en-US" sz="1200" dirty="0">
                <a:latin typeface="Arial" panose="020B0604020202020204" pitchFamily="34" charset="0"/>
                <a:cs typeface="Arial" panose="020B0604020202020204" pitchFamily="34" charset="0"/>
              </a:rPr>
              <a:t> of RPU/</a:t>
            </a:r>
            <a:r>
              <a:rPr lang="ko-KR" altLang="en-US" sz="1200" dirty="0" err="1">
                <a:latin typeface="Arial" panose="020B0604020202020204" pitchFamily="34" charset="0"/>
                <a:cs typeface="Arial" panose="020B0604020202020204" pitchFamily="34" charset="0"/>
              </a:rPr>
              <a:t>Zn</a:t>
            </a:r>
            <a:r>
              <a:rPr lang="ko-KR" altLang="en-US" sz="1200" dirty="0">
                <a:latin typeface="Arial" panose="020B0604020202020204" pitchFamily="34" charset="0"/>
                <a:cs typeface="Arial" panose="020B0604020202020204" pitchFamily="34" charset="0"/>
              </a:rPr>
              <a:t>-AMP </a:t>
            </a:r>
            <a:r>
              <a:rPr lang="ko-KR" altLang="en-US" sz="1200" dirty="0" err="1">
                <a:latin typeface="Arial" panose="020B0604020202020204" pitchFamily="34" charset="0"/>
                <a:cs typeface="Arial" panose="020B0604020202020204" pitchFamily="34" charset="0"/>
              </a:rPr>
              <a:t>foam</a:t>
            </a:r>
            <a:r>
              <a:rPr lang="ko-KR" altLang="en-US" sz="1200" dirty="0">
                <a:latin typeface="Arial" panose="020B0604020202020204" pitchFamily="34" charset="0"/>
                <a:cs typeface="Arial" panose="020B0604020202020204" pitchFamily="34" charset="0"/>
              </a:rPr>
              <a:t> </a:t>
            </a:r>
            <a:r>
              <a:rPr lang="ko-KR" altLang="en-US" sz="1200" dirty="0" err="1">
                <a:latin typeface="Arial" panose="020B0604020202020204" pitchFamily="34" charset="0"/>
                <a:cs typeface="Arial" panose="020B0604020202020204" pitchFamily="34" charset="0"/>
              </a:rPr>
              <a:t>was</a:t>
            </a:r>
            <a:r>
              <a:rPr lang="ko-KR" altLang="en-US" sz="1200" dirty="0">
                <a:latin typeface="Arial" panose="020B0604020202020204" pitchFamily="34" charset="0"/>
                <a:cs typeface="Arial" panose="020B0604020202020204" pitchFamily="34" charset="0"/>
              </a:rPr>
              <a:t> </a:t>
            </a:r>
            <a:r>
              <a:rPr lang="ko-KR" altLang="en-US" sz="1200" dirty="0" err="1">
                <a:latin typeface="Arial" panose="020B0604020202020204" pitchFamily="34" charset="0"/>
                <a:cs typeface="Arial" panose="020B0604020202020204" pitchFamily="34" charset="0"/>
              </a:rPr>
              <a:t>significantly</a:t>
            </a:r>
            <a:r>
              <a:rPr lang="ko-KR" altLang="en-US" sz="1200" dirty="0">
                <a:latin typeface="Arial" panose="020B0604020202020204" pitchFamily="34" charset="0"/>
                <a:cs typeface="Arial" panose="020B0604020202020204" pitchFamily="34" charset="0"/>
              </a:rPr>
              <a:t> </a:t>
            </a:r>
            <a:r>
              <a:rPr lang="ko-KR" altLang="en-US" sz="1200" dirty="0" err="1">
                <a:latin typeface="Arial" panose="020B0604020202020204" pitchFamily="34" charset="0"/>
                <a:cs typeface="Arial" panose="020B0604020202020204" pitchFamily="34" charset="0"/>
              </a:rPr>
              <a:t>reduced</a:t>
            </a:r>
            <a:r>
              <a:rPr lang="ko-KR" altLang="en-US" sz="1200" dirty="0">
                <a:latin typeface="Arial" panose="020B0604020202020204" pitchFamily="34" charset="0"/>
                <a:cs typeface="Arial" panose="020B0604020202020204" pitchFamily="34" charset="0"/>
              </a:rPr>
              <a:t> and </a:t>
            </a:r>
            <a:r>
              <a:rPr lang="ko-KR" altLang="en-US" sz="1200" dirty="0" err="1">
                <a:latin typeface="Arial" panose="020B0604020202020204" pitchFamily="34" charset="0"/>
                <a:cs typeface="Arial" panose="020B0604020202020204" pitchFamily="34" charset="0"/>
              </a:rPr>
              <a:t>the</a:t>
            </a:r>
            <a:r>
              <a:rPr lang="ko-KR" altLang="en-US" sz="1200" dirty="0">
                <a:latin typeface="Arial" panose="020B0604020202020204" pitchFamily="34" charset="0"/>
                <a:cs typeface="Arial" panose="020B0604020202020204" pitchFamily="34" charset="0"/>
              </a:rPr>
              <a:t> LOI of RPU/20Zn-AMP </a:t>
            </a:r>
            <a:r>
              <a:rPr lang="ko-KR" altLang="en-US" sz="1200" dirty="0" err="1">
                <a:latin typeface="Arial" panose="020B0604020202020204" pitchFamily="34" charset="0"/>
                <a:cs typeface="Arial" panose="020B0604020202020204" pitchFamily="34" charset="0"/>
              </a:rPr>
              <a:t>increased</a:t>
            </a:r>
            <a:r>
              <a:rPr lang="ko-KR" altLang="en-US" sz="1200" dirty="0">
                <a:latin typeface="Arial" panose="020B0604020202020204" pitchFamily="34" charset="0"/>
                <a:cs typeface="Arial" panose="020B0604020202020204" pitchFamily="34" charset="0"/>
              </a:rPr>
              <a:t> </a:t>
            </a:r>
            <a:r>
              <a:rPr lang="ko-KR" altLang="en-US" sz="1200" dirty="0" err="1">
                <a:latin typeface="Arial" panose="020B0604020202020204" pitchFamily="34" charset="0"/>
                <a:cs typeface="Arial" panose="020B0604020202020204" pitchFamily="34" charset="0"/>
              </a:rPr>
              <a:t>from</a:t>
            </a:r>
            <a:r>
              <a:rPr lang="ko-KR" altLang="en-US" sz="1200" dirty="0">
                <a:latin typeface="Arial" panose="020B0604020202020204" pitchFamily="34" charset="0"/>
                <a:cs typeface="Arial" panose="020B0604020202020204" pitchFamily="34" charset="0"/>
              </a:rPr>
              <a:t> </a:t>
            </a:r>
            <a:r>
              <a:rPr lang="ko-KR" altLang="en-US" sz="1200" dirty="0" err="1">
                <a:latin typeface="Arial" panose="020B0604020202020204" pitchFamily="34" charset="0"/>
                <a:cs typeface="Arial" panose="020B0604020202020204" pitchFamily="34" charset="0"/>
              </a:rPr>
              <a:t>the</a:t>
            </a:r>
            <a:r>
              <a:rPr lang="ko-KR" altLang="en-US" sz="1200" dirty="0">
                <a:latin typeface="Arial" panose="020B0604020202020204" pitchFamily="34" charset="0"/>
                <a:cs typeface="Arial" panose="020B0604020202020204" pitchFamily="34" charset="0"/>
              </a:rPr>
              <a:t> 19% of </a:t>
            </a:r>
            <a:r>
              <a:rPr lang="ko-KR" altLang="en-US" sz="1200" dirty="0" err="1">
                <a:latin typeface="Arial" panose="020B0604020202020204" pitchFamily="34" charset="0"/>
                <a:cs typeface="Arial" panose="020B0604020202020204" pitchFamily="34" charset="0"/>
              </a:rPr>
              <a:t>untreated</a:t>
            </a:r>
            <a:r>
              <a:rPr lang="ko-KR" altLang="en-US" sz="1200" dirty="0">
                <a:latin typeface="Arial" panose="020B0604020202020204" pitchFamily="34" charset="0"/>
                <a:cs typeface="Arial" panose="020B0604020202020204" pitchFamily="34" charset="0"/>
              </a:rPr>
              <a:t> RPU </a:t>
            </a:r>
            <a:r>
              <a:rPr lang="ko-KR" altLang="en-US" sz="1200" dirty="0" err="1">
                <a:latin typeface="Arial" panose="020B0604020202020204" pitchFamily="34" charset="0"/>
                <a:cs typeface="Arial" panose="020B0604020202020204" pitchFamily="34" charset="0"/>
              </a:rPr>
              <a:t>foam</a:t>
            </a:r>
            <a:r>
              <a:rPr lang="ko-KR" altLang="en-US" sz="1200" dirty="0">
                <a:latin typeface="Arial" panose="020B0604020202020204" pitchFamily="34" charset="0"/>
                <a:cs typeface="Arial" panose="020B0604020202020204" pitchFamily="34" charset="0"/>
              </a:rPr>
              <a:t> </a:t>
            </a:r>
            <a:r>
              <a:rPr lang="ko-KR" altLang="en-US" sz="1200" dirty="0" err="1">
                <a:latin typeface="Arial" panose="020B0604020202020204" pitchFamily="34" charset="0"/>
                <a:cs typeface="Arial" panose="020B0604020202020204" pitchFamily="34" charset="0"/>
              </a:rPr>
              <a:t>to</a:t>
            </a:r>
            <a:r>
              <a:rPr lang="ko-KR" altLang="en-US" sz="1200" dirty="0">
                <a:latin typeface="Arial" panose="020B0604020202020204" pitchFamily="34" charset="0"/>
                <a:cs typeface="Arial" panose="020B0604020202020204" pitchFamily="34" charset="0"/>
              </a:rPr>
              <a:t> 25%. </a:t>
            </a:r>
            <a:r>
              <a:rPr lang="en-US" altLang="ko-KR" sz="1200" dirty="0">
                <a:latin typeface="Arial" panose="020B0604020202020204" pitchFamily="34" charset="0"/>
                <a:cs typeface="Arial" panose="020B0604020202020204" pitchFamily="34" charset="0"/>
              </a:rPr>
              <a:t>20 </a:t>
            </a:r>
            <a:r>
              <a:rPr lang="en-US" altLang="ko-KR" sz="1200" dirty="0" err="1">
                <a:latin typeface="Arial" panose="020B0604020202020204" pitchFamily="34" charset="0"/>
                <a:cs typeface="Arial" panose="020B0604020202020204" pitchFamily="34" charset="0"/>
              </a:rPr>
              <a:t>wt</a:t>
            </a:r>
            <a:r>
              <a:rPr lang="en-US" altLang="ko-KR" sz="1200" dirty="0">
                <a:latin typeface="Arial" panose="020B0604020202020204" pitchFamily="34" charset="0"/>
                <a:cs typeface="Arial" panose="020B0604020202020204" pitchFamily="34" charset="0"/>
              </a:rPr>
              <a:t>% Zn-AMP significantly increased RPU foam's thermal stability at high temperatures. </a:t>
            </a:r>
            <a:endParaRPr lang="ko-KR" altLang="en-US"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802128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3">
            <a:extLst>
              <a:ext uri="{FF2B5EF4-FFF2-40B4-BE49-F238E27FC236}">
                <a16:creationId xmlns:a16="http://schemas.microsoft.com/office/drawing/2014/main" id="{A2BB31B2-03BC-48E5-B50A-93BFCE463A57}"/>
              </a:ext>
            </a:extLst>
          </p:cNvPr>
          <p:cNvSpPr/>
          <p:nvPr/>
        </p:nvSpPr>
        <p:spPr bwMode="auto">
          <a:xfrm>
            <a:off x="68785" y="61691"/>
            <a:ext cx="135550" cy="707886"/>
          </a:xfrm>
          <a:prstGeom prst="rect">
            <a:avLst/>
          </a:prstGeom>
          <a:solidFill>
            <a:srgbClr val="870023"/>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1BAF519A-AD2A-45BC-B790-9D5275732C72}"/>
              </a:ext>
            </a:extLst>
          </p:cNvPr>
          <p:cNvSpPr txBox="1"/>
          <p:nvPr/>
        </p:nvSpPr>
        <p:spPr>
          <a:xfrm>
            <a:off x="3009309" y="2436156"/>
            <a:ext cx="6551794" cy="769441"/>
          </a:xfrm>
          <a:prstGeom prst="rect">
            <a:avLst/>
          </a:prstGeom>
          <a:noFill/>
        </p:spPr>
        <p:txBody>
          <a:bodyPr wrap="none" rtlCol="0">
            <a:spAutoFit/>
          </a:bodyPr>
          <a:lstStyle/>
          <a:p>
            <a:r>
              <a:rPr lang="en-US" altLang="ko-KR" sz="4400" b="1" dirty="0">
                <a:solidFill>
                  <a:srgbClr val="870023"/>
                </a:solidFill>
                <a:latin typeface="Arial" panose="020B0604020202020204" pitchFamily="34" charset="0"/>
                <a:cs typeface="Arial" panose="020B0604020202020204" pitchFamily="34" charset="0"/>
              </a:rPr>
              <a:t>Thank you for listening </a:t>
            </a:r>
            <a:endParaRPr lang="ko-KR" altLang="en-US" sz="4400" b="1" dirty="0">
              <a:solidFill>
                <a:srgbClr val="870023"/>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4985802B-E98E-4881-9C89-2234B79F9EC9}"/>
              </a:ext>
            </a:extLst>
          </p:cNvPr>
          <p:cNvSpPr txBox="1"/>
          <p:nvPr/>
        </p:nvSpPr>
        <p:spPr>
          <a:xfrm>
            <a:off x="5180204" y="3205597"/>
            <a:ext cx="2210005" cy="461665"/>
          </a:xfrm>
          <a:prstGeom prst="rect">
            <a:avLst/>
          </a:prstGeom>
          <a:noFill/>
        </p:spPr>
        <p:txBody>
          <a:bodyPr wrap="square">
            <a:spAutoFit/>
          </a:bodyPr>
          <a:lstStyle/>
          <a:p>
            <a:r>
              <a:rPr lang="en-US" altLang="ko-KR" sz="2400" dirty="0">
                <a:latin typeface="Arial" panose="020B0604020202020204" pitchFamily="34" charset="0"/>
                <a:cs typeface="Arial" panose="020B0604020202020204" pitchFamily="34" charset="0"/>
              </a:rPr>
              <a:t>A</a:t>
            </a:r>
            <a:r>
              <a:rPr lang="ko-KR" altLang="en-US" sz="2400" dirty="0" err="1">
                <a:latin typeface="Arial" panose="020B0604020202020204" pitchFamily="34" charset="0"/>
                <a:cs typeface="Arial" panose="020B0604020202020204" pitchFamily="34" charset="0"/>
              </a:rPr>
              <a:t>ny</a:t>
            </a:r>
            <a:r>
              <a:rPr lang="ko-KR" altLang="en-US" sz="2400" dirty="0">
                <a:latin typeface="Arial" panose="020B0604020202020204" pitchFamily="34" charset="0"/>
                <a:cs typeface="Arial" panose="020B0604020202020204" pitchFamily="34" charset="0"/>
              </a:rPr>
              <a:t> </a:t>
            </a:r>
            <a:r>
              <a:rPr lang="ko-KR" altLang="en-US" sz="2400" dirty="0" err="1">
                <a:latin typeface="Arial" panose="020B0604020202020204" pitchFamily="34" charset="0"/>
                <a:cs typeface="Arial" panose="020B0604020202020204" pitchFamily="34" charset="0"/>
              </a:rPr>
              <a:t>questions</a:t>
            </a:r>
            <a:r>
              <a:rPr lang="ko-KR" altLang="en-US" sz="2400" dirty="0">
                <a:latin typeface="Arial" panose="020B0604020202020204" pitchFamily="34" charset="0"/>
                <a:cs typeface="Arial" panose="020B0604020202020204" pitchFamily="34" charset="0"/>
              </a:rPr>
              <a:t>?</a:t>
            </a:r>
          </a:p>
        </p:txBody>
      </p:sp>
      <p:pic>
        <p:nvPicPr>
          <p:cNvPr id="4" name="그림 3">
            <a:extLst>
              <a:ext uri="{FF2B5EF4-FFF2-40B4-BE49-F238E27FC236}">
                <a16:creationId xmlns:a16="http://schemas.microsoft.com/office/drawing/2014/main" id="{049B8068-4456-4CB1-ACE2-F5B3555D2EA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249" y="6331949"/>
            <a:ext cx="1294498" cy="425999"/>
          </a:xfrm>
          <a:prstGeom prst="rect">
            <a:avLst/>
          </a:prstGeom>
        </p:spPr>
      </p:pic>
    </p:spTree>
    <p:extLst>
      <p:ext uri="{BB962C8B-B14F-4D97-AF65-F5344CB8AC3E}">
        <p14:creationId xmlns:p14="http://schemas.microsoft.com/office/powerpoint/2010/main" val="2518352479"/>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7427</TotalTime>
  <Words>1872</Words>
  <Application>Microsoft Office PowerPoint</Application>
  <PresentationFormat>와이드스크린</PresentationFormat>
  <Paragraphs>121</Paragraphs>
  <Slides>12</Slides>
  <Notes>9</Notes>
  <HiddenSlides>0</HiddenSlides>
  <MMClips>0</MMClips>
  <ScaleCrop>false</ScaleCrop>
  <HeadingPairs>
    <vt:vector size="8" baseType="variant">
      <vt:variant>
        <vt:lpstr>사용한 글꼴</vt:lpstr>
      </vt:variant>
      <vt:variant>
        <vt:i4>7</vt:i4>
      </vt:variant>
      <vt:variant>
        <vt:lpstr>테마</vt:lpstr>
      </vt:variant>
      <vt:variant>
        <vt:i4>1</vt:i4>
      </vt:variant>
      <vt:variant>
        <vt:lpstr>포함된 OLE 서버</vt:lpstr>
      </vt:variant>
      <vt:variant>
        <vt:i4>1</vt:i4>
      </vt:variant>
      <vt:variant>
        <vt:lpstr>슬라이드 제목</vt:lpstr>
      </vt:variant>
      <vt:variant>
        <vt:i4>12</vt:i4>
      </vt:variant>
    </vt:vector>
  </HeadingPairs>
  <TitlesOfParts>
    <vt:vector size="21" baseType="lpstr">
      <vt:lpstr>AdvOTb92eb7df.I</vt:lpstr>
      <vt:lpstr>AdvOT863180fb</vt:lpstr>
      <vt:lpstr>Arial</vt:lpstr>
      <vt:lpstr>noto</vt:lpstr>
      <vt:lpstr>Times New Roman</vt:lpstr>
      <vt:lpstr>Wingdings</vt:lpstr>
      <vt:lpstr>맑은 고딕</vt:lpstr>
      <vt:lpstr>Office 테마</vt:lpstr>
      <vt:lpstr>CS ChemDraw Drawing</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안종엽</dc:creator>
  <cp:lastModifiedBy>임 가영</cp:lastModifiedBy>
  <cp:revision>241</cp:revision>
  <cp:lastPrinted>2022-11-03T10:53:55Z</cp:lastPrinted>
  <dcterms:created xsi:type="dcterms:W3CDTF">2020-10-11T13:30:24Z</dcterms:created>
  <dcterms:modified xsi:type="dcterms:W3CDTF">2023-01-06T01:26:57Z</dcterms:modified>
</cp:coreProperties>
</file>